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6"/>
  </p:handoutMasterIdLst>
  <p:sldIdLst>
    <p:sldId id="256" r:id="rId2"/>
    <p:sldId id="274" r:id="rId3"/>
    <p:sldId id="275" r:id="rId4"/>
    <p:sldId id="276" r:id="rId5"/>
    <p:sldId id="277" r:id="rId6"/>
    <p:sldId id="257" r:id="rId7"/>
    <p:sldId id="258" r:id="rId8"/>
    <p:sldId id="259" r:id="rId9"/>
    <p:sldId id="260" r:id="rId10"/>
    <p:sldId id="261" r:id="rId11"/>
    <p:sldId id="263" r:id="rId12"/>
    <p:sldId id="262" r:id="rId13"/>
    <p:sldId id="264" r:id="rId14"/>
    <p:sldId id="267" r:id="rId15"/>
    <p:sldId id="265" r:id="rId16"/>
    <p:sldId id="266" r:id="rId17"/>
    <p:sldId id="268" r:id="rId18"/>
    <p:sldId id="269" r:id="rId19"/>
    <p:sldId id="270" r:id="rId20"/>
    <p:sldId id="271" r:id="rId21"/>
    <p:sldId id="273" r:id="rId22"/>
    <p:sldId id="272" r:id="rId23"/>
    <p:sldId id="278" r:id="rId24"/>
    <p:sldId id="279" r:id="rId25"/>
  </p:sldIdLst>
  <p:sldSz cx="12192000" cy="6858000"/>
  <p:notesSz cx="10018713"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98F2"/>
    <a:srgbClr val="FFFF66"/>
    <a:srgbClr val="E1DB6D"/>
    <a:srgbClr val="FFCC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佐野　隆一" userId="0525154e-9626-4be0-9570-13daef7d7562" providerId="ADAL" clId="{1B8B0F0B-EB36-B94C-8193-326EE9408284}"/>
    <pc:docChg chg="undo custSel addSld delSld modSld">
      <pc:chgData name="佐野　隆一" userId="0525154e-9626-4be0-9570-13daef7d7562" providerId="ADAL" clId="{1B8B0F0B-EB36-B94C-8193-326EE9408284}" dt="2022-04-17T07:52:50.199" v="876" actId="1076"/>
      <pc:docMkLst>
        <pc:docMk/>
      </pc:docMkLst>
      <pc:sldChg chg="modSp">
        <pc:chgData name="佐野　隆一" userId="0525154e-9626-4be0-9570-13daef7d7562" providerId="ADAL" clId="{1B8B0F0B-EB36-B94C-8193-326EE9408284}" dt="2022-04-17T07:17:57.956" v="92" actId="1076"/>
        <pc:sldMkLst>
          <pc:docMk/>
          <pc:sldMk cId="2434512829" sldId="259"/>
        </pc:sldMkLst>
        <pc:spChg chg="mod">
          <ac:chgData name="佐野　隆一" userId="0525154e-9626-4be0-9570-13daef7d7562" providerId="ADAL" clId="{1B8B0F0B-EB36-B94C-8193-326EE9408284}" dt="2022-04-17T07:17:57.956" v="92" actId="1076"/>
          <ac:spMkLst>
            <pc:docMk/>
            <pc:sldMk cId="2434512829" sldId="259"/>
            <ac:spMk id="2" creationId="{00000000-0000-0000-0000-000000000000}"/>
          </ac:spMkLst>
        </pc:spChg>
      </pc:sldChg>
      <pc:sldChg chg="addSp delSp modSp">
        <pc:chgData name="佐野　隆一" userId="0525154e-9626-4be0-9570-13daef7d7562" providerId="ADAL" clId="{1B8B0F0B-EB36-B94C-8193-326EE9408284}" dt="2022-04-17T07:33:19.244" v="482" actId="1076"/>
        <pc:sldMkLst>
          <pc:docMk/>
          <pc:sldMk cId="1686305693" sldId="260"/>
        </pc:sldMkLst>
        <pc:spChg chg="mod">
          <ac:chgData name="佐野　隆一" userId="0525154e-9626-4be0-9570-13daef7d7562" providerId="ADAL" clId="{1B8B0F0B-EB36-B94C-8193-326EE9408284}" dt="2022-04-17T07:10:10.484" v="89" actId="1076"/>
          <ac:spMkLst>
            <pc:docMk/>
            <pc:sldMk cId="1686305693" sldId="260"/>
            <ac:spMk id="2" creationId="{00000000-0000-0000-0000-000000000000}"/>
          </ac:spMkLst>
        </pc:spChg>
        <pc:spChg chg="del">
          <ac:chgData name="佐野　隆一" userId="0525154e-9626-4be0-9570-13daef7d7562" providerId="ADAL" clId="{1B8B0F0B-EB36-B94C-8193-326EE9408284}" dt="2022-04-17T07:16:34.617" v="90" actId="478"/>
          <ac:spMkLst>
            <pc:docMk/>
            <pc:sldMk cId="1686305693" sldId="260"/>
            <ac:spMk id="3" creationId="{00000000-0000-0000-0000-000000000000}"/>
          </ac:spMkLst>
        </pc:spChg>
        <pc:spChg chg="mod">
          <ac:chgData name="佐野　隆一" userId="0525154e-9626-4be0-9570-13daef7d7562" providerId="ADAL" clId="{1B8B0F0B-EB36-B94C-8193-326EE9408284}" dt="2022-04-17T07:19:33.981" v="104" actId="1076"/>
          <ac:spMkLst>
            <pc:docMk/>
            <pc:sldMk cId="1686305693" sldId="260"/>
            <ac:spMk id="15" creationId="{28E8BC78-D7D0-AC41-8BA5-698A005F9D2C}"/>
          </ac:spMkLst>
        </pc:spChg>
        <pc:spChg chg="add mod">
          <ac:chgData name="佐野　隆一" userId="0525154e-9626-4be0-9570-13daef7d7562" providerId="ADAL" clId="{1B8B0F0B-EB36-B94C-8193-326EE9408284}" dt="2022-04-17T07:31:03.894" v="467" actId="1076"/>
          <ac:spMkLst>
            <pc:docMk/>
            <pc:sldMk cId="1686305693" sldId="260"/>
            <ac:spMk id="17" creationId="{4461F813-55A1-204D-9BE4-FA5505DD22CC}"/>
          </ac:spMkLst>
        </pc:spChg>
        <pc:spChg chg="add mod">
          <ac:chgData name="佐野　隆一" userId="0525154e-9626-4be0-9570-13daef7d7562" providerId="ADAL" clId="{1B8B0F0B-EB36-B94C-8193-326EE9408284}" dt="2022-04-17T07:28:23.650" v="401" actId="20577"/>
          <ac:spMkLst>
            <pc:docMk/>
            <pc:sldMk cId="1686305693" sldId="260"/>
            <ac:spMk id="18" creationId="{03B28905-0E04-0140-94D6-55014CEA45BA}"/>
          </ac:spMkLst>
        </pc:spChg>
        <pc:grpChg chg="add mod">
          <ac:chgData name="佐野　隆一" userId="0525154e-9626-4be0-9570-13daef7d7562" providerId="ADAL" clId="{1B8B0F0B-EB36-B94C-8193-326EE9408284}" dt="2022-04-17T07:30:38.340" v="462" actId="1076"/>
          <ac:grpSpMkLst>
            <pc:docMk/>
            <pc:sldMk cId="1686305693" sldId="260"/>
            <ac:grpSpMk id="16" creationId="{20FC1A04-7219-574F-978D-023C7DCD76AB}"/>
          </ac:grpSpMkLst>
        </pc:grpChg>
        <pc:graphicFrameChg chg="mod">
          <ac:chgData name="佐野　隆一" userId="0525154e-9626-4be0-9570-13daef7d7562" providerId="ADAL" clId="{1B8B0F0B-EB36-B94C-8193-326EE9408284}" dt="2022-04-17T07:33:19.244" v="482" actId="1076"/>
          <ac:graphicFrameMkLst>
            <pc:docMk/>
            <pc:sldMk cId="1686305693" sldId="260"/>
            <ac:graphicFrameMk id="11" creationId="{1A96295D-36A5-914D-A956-C7A872343751}"/>
          </ac:graphicFrameMkLst>
        </pc:graphicFrameChg>
        <pc:picChg chg="mod">
          <ac:chgData name="佐野　隆一" userId="0525154e-9626-4be0-9570-13daef7d7562" providerId="ADAL" clId="{1B8B0F0B-EB36-B94C-8193-326EE9408284}" dt="2022-04-17T07:19:01.461" v="102" actId="1076"/>
          <ac:picMkLst>
            <pc:docMk/>
            <pc:sldMk cId="1686305693" sldId="260"/>
            <ac:picMk id="12" creationId="{93F7C388-A8AD-6944-AC25-FA30D832A2D1}"/>
          </ac:picMkLst>
        </pc:picChg>
        <pc:picChg chg="mod">
          <ac:chgData name="佐野　隆一" userId="0525154e-9626-4be0-9570-13daef7d7562" providerId="ADAL" clId="{1B8B0F0B-EB36-B94C-8193-326EE9408284}" dt="2022-04-17T07:19:41.807" v="105" actId="1076"/>
          <ac:picMkLst>
            <pc:docMk/>
            <pc:sldMk cId="1686305693" sldId="260"/>
            <ac:picMk id="13" creationId="{BA30E833-7748-7D46-B75A-079EDE8BEE4D}"/>
          </ac:picMkLst>
        </pc:picChg>
        <pc:picChg chg="mod">
          <ac:chgData name="佐野　隆一" userId="0525154e-9626-4be0-9570-13daef7d7562" providerId="ADAL" clId="{1B8B0F0B-EB36-B94C-8193-326EE9408284}" dt="2022-04-17T07:18:53.521" v="100" actId="1076"/>
          <ac:picMkLst>
            <pc:docMk/>
            <pc:sldMk cId="1686305693" sldId="260"/>
            <ac:picMk id="14" creationId="{CE1F5D0B-6560-F647-8211-2E006B911204}"/>
          </ac:picMkLst>
        </pc:picChg>
      </pc:sldChg>
      <pc:sldChg chg="addSp delSp modSp new">
        <pc:chgData name="佐野　隆一" userId="0525154e-9626-4be0-9570-13daef7d7562" providerId="ADAL" clId="{1B8B0F0B-EB36-B94C-8193-326EE9408284}" dt="2022-04-17T07:52:50.199" v="876" actId="1076"/>
        <pc:sldMkLst>
          <pc:docMk/>
          <pc:sldMk cId="3528844599" sldId="261"/>
        </pc:sldMkLst>
        <pc:spChg chg="mod">
          <ac:chgData name="佐野　隆一" userId="0525154e-9626-4be0-9570-13daef7d7562" providerId="ADAL" clId="{1B8B0F0B-EB36-B94C-8193-326EE9408284}" dt="2022-04-17T07:30:40.936" v="463" actId="1076"/>
          <ac:spMkLst>
            <pc:docMk/>
            <pc:sldMk cId="3528844599" sldId="261"/>
            <ac:spMk id="2" creationId="{B9925C3A-75E3-3B46-B338-2AF34A801C52}"/>
          </ac:spMkLst>
        </pc:spChg>
        <pc:spChg chg="del">
          <ac:chgData name="佐野　隆一" userId="0525154e-9626-4be0-9570-13daef7d7562" providerId="ADAL" clId="{1B8B0F0B-EB36-B94C-8193-326EE9408284}" dt="2022-04-17T07:31:27.999" v="468" actId="478"/>
          <ac:spMkLst>
            <pc:docMk/>
            <pc:sldMk cId="3528844599" sldId="261"/>
            <ac:spMk id="3" creationId="{15F50144-E585-CC46-A46E-081E2231FE49}"/>
          </ac:spMkLst>
        </pc:spChg>
        <pc:spChg chg="add mod">
          <ac:chgData name="佐野　隆一" userId="0525154e-9626-4be0-9570-13daef7d7562" providerId="ADAL" clId="{1B8B0F0B-EB36-B94C-8193-326EE9408284}" dt="2022-04-17T07:34:25.164" v="491" actId="14100"/>
          <ac:spMkLst>
            <pc:docMk/>
            <pc:sldMk cId="3528844599" sldId="261"/>
            <ac:spMk id="13" creationId="{7534CD49-3527-7D4A-A620-9FF282083A84}"/>
          </ac:spMkLst>
        </pc:spChg>
        <pc:spChg chg="add mod">
          <ac:chgData name="佐野　隆一" userId="0525154e-9626-4be0-9570-13daef7d7562" providerId="ADAL" clId="{1B8B0F0B-EB36-B94C-8193-326EE9408284}" dt="2022-04-17T07:39:02.222" v="557" actId="20577"/>
          <ac:spMkLst>
            <pc:docMk/>
            <pc:sldMk cId="3528844599" sldId="261"/>
            <ac:spMk id="14" creationId="{7F7946D1-2C5D-6048-A0A9-FC480AAEC793}"/>
          </ac:spMkLst>
        </pc:spChg>
        <pc:spChg chg="add mod">
          <ac:chgData name="佐野　隆一" userId="0525154e-9626-4be0-9570-13daef7d7562" providerId="ADAL" clId="{1B8B0F0B-EB36-B94C-8193-326EE9408284}" dt="2022-04-17T07:37:23.793" v="523" actId="1076"/>
          <ac:spMkLst>
            <pc:docMk/>
            <pc:sldMk cId="3528844599" sldId="261"/>
            <ac:spMk id="15" creationId="{CAAB3D91-4F05-DE47-843C-F38A14D0CDFC}"/>
          </ac:spMkLst>
        </pc:spChg>
        <pc:spChg chg="add mod">
          <ac:chgData name="佐野　隆一" userId="0525154e-9626-4be0-9570-13daef7d7562" providerId="ADAL" clId="{1B8B0F0B-EB36-B94C-8193-326EE9408284}" dt="2022-04-17T07:42:14.408" v="789" actId="20577"/>
          <ac:spMkLst>
            <pc:docMk/>
            <pc:sldMk cId="3528844599" sldId="261"/>
            <ac:spMk id="16" creationId="{AD43F601-222A-9C4C-8738-88D207E55CCE}"/>
          </ac:spMkLst>
        </pc:spChg>
        <pc:spChg chg="add mod">
          <ac:chgData name="佐野　隆一" userId="0525154e-9626-4be0-9570-13daef7d7562" providerId="ADAL" clId="{1B8B0F0B-EB36-B94C-8193-326EE9408284}" dt="2022-04-17T07:52:19.139" v="872" actId="207"/>
          <ac:spMkLst>
            <pc:docMk/>
            <pc:sldMk cId="3528844599" sldId="261"/>
            <ac:spMk id="17" creationId="{7BC0561D-6803-3D4E-AD54-0D7890A2DC9B}"/>
          </ac:spMkLst>
        </pc:spChg>
        <pc:spChg chg="add mod">
          <ac:chgData name="佐野　隆一" userId="0525154e-9626-4be0-9570-13daef7d7562" providerId="ADAL" clId="{1B8B0F0B-EB36-B94C-8193-326EE9408284}" dt="2022-04-17T07:52:50.199" v="876" actId="1076"/>
          <ac:spMkLst>
            <pc:docMk/>
            <pc:sldMk cId="3528844599" sldId="261"/>
            <ac:spMk id="18" creationId="{41860869-002C-E84E-B8C3-8FDB1358DBAD}"/>
          </ac:spMkLst>
        </pc:spChg>
        <pc:spChg chg="add del">
          <ac:chgData name="佐野　隆一" userId="0525154e-9626-4be0-9570-13daef7d7562" providerId="ADAL" clId="{1B8B0F0B-EB36-B94C-8193-326EE9408284}" dt="2022-04-17T07:52:08.877" v="871" actId="22"/>
          <ac:spMkLst>
            <pc:docMk/>
            <pc:sldMk cId="3528844599" sldId="261"/>
            <ac:spMk id="20" creationId="{8BDC760D-5DB8-2345-9CAA-A0CCF220CEF8}"/>
          </ac:spMkLst>
        </pc:spChg>
        <pc:graphicFrameChg chg="add mod">
          <ac:chgData name="佐野　隆一" userId="0525154e-9626-4be0-9570-13daef7d7562" providerId="ADAL" clId="{1B8B0F0B-EB36-B94C-8193-326EE9408284}" dt="2022-04-17T07:33:02.394" v="478" actId="1076"/>
          <ac:graphicFrameMkLst>
            <pc:docMk/>
            <pc:sldMk cId="3528844599" sldId="261"/>
            <ac:graphicFrameMk id="5" creationId="{61A69E06-CD43-B249-87C3-1F1A739AF947}"/>
          </ac:graphicFrameMkLst>
        </pc:graphicFrameChg>
        <pc:picChg chg="add mod">
          <ac:chgData name="佐野　隆一" userId="0525154e-9626-4be0-9570-13daef7d7562" providerId="ADAL" clId="{1B8B0F0B-EB36-B94C-8193-326EE9408284}" dt="2022-04-17T07:33:06.861" v="479" actId="1076"/>
          <ac:picMkLst>
            <pc:docMk/>
            <pc:sldMk cId="3528844599" sldId="261"/>
            <ac:picMk id="7" creationId="{2B3BAABA-F8F5-6E46-983C-3F19B88EF432}"/>
          </ac:picMkLst>
        </pc:picChg>
        <pc:picChg chg="add mod">
          <ac:chgData name="佐野　隆一" userId="0525154e-9626-4be0-9570-13daef7d7562" providerId="ADAL" clId="{1B8B0F0B-EB36-B94C-8193-326EE9408284}" dt="2022-04-17T07:33:08.798" v="480" actId="1076"/>
          <ac:picMkLst>
            <pc:docMk/>
            <pc:sldMk cId="3528844599" sldId="261"/>
            <ac:picMk id="9" creationId="{A5D3AA3C-7909-954B-BE06-300BF27F2742}"/>
          </ac:picMkLst>
        </pc:picChg>
        <pc:picChg chg="add mod">
          <ac:chgData name="佐野　隆一" userId="0525154e-9626-4be0-9570-13daef7d7562" providerId="ADAL" clId="{1B8B0F0B-EB36-B94C-8193-326EE9408284}" dt="2022-04-17T07:34:10.887" v="489" actId="1076"/>
          <ac:picMkLst>
            <pc:docMk/>
            <pc:sldMk cId="3528844599" sldId="261"/>
            <ac:picMk id="11" creationId="{FF3E61A7-F742-4A4D-BBC5-46E7C889222E}"/>
          </ac:picMkLst>
        </pc:picChg>
      </pc:sldChg>
      <pc:sldChg chg="add del">
        <pc:chgData name="佐野　隆一" userId="0525154e-9626-4be0-9570-13daef7d7562" providerId="ADAL" clId="{1B8B0F0B-EB36-B94C-8193-326EE9408284}" dt="2022-04-17T07:33:49.521" v="486" actId="2696"/>
        <pc:sldMkLst>
          <pc:docMk/>
          <pc:sldMk cId="650560139" sldId="262"/>
        </pc:sldMkLst>
      </pc:sldChg>
      <pc:sldChg chg="new">
        <pc:chgData name="佐野　隆一" userId="0525154e-9626-4be0-9570-13daef7d7562" providerId="ADAL" clId="{1B8B0F0B-EB36-B94C-8193-326EE9408284}" dt="2022-04-17T07:48:33.583" v="814" actId="680"/>
        <pc:sldMkLst>
          <pc:docMk/>
          <pc:sldMk cId="4028732890" sldId="262"/>
        </pc:sldMkLst>
      </pc:sldChg>
      <pc:sldChg chg="add del">
        <pc:chgData name="佐野　隆一" userId="0525154e-9626-4be0-9570-13daef7d7562" providerId="ADAL" clId="{1B8B0F0B-EB36-B94C-8193-326EE9408284}" dt="2022-04-17T07:33:41.968" v="485" actId="2696"/>
        <pc:sldMkLst>
          <pc:docMk/>
          <pc:sldMk cId="538601363" sldId="263"/>
        </pc:sldMkLst>
      </pc:sldChg>
      <pc:sldChg chg="new">
        <pc:chgData name="佐野　隆一" userId="0525154e-9626-4be0-9570-13daef7d7562" providerId="ADAL" clId="{1B8B0F0B-EB36-B94C-8193-326EE9408284}" dt="2022-04-17T07:49:55.714" v="815" actId="680"/>
        <pc:sldMkLst>
          <pc:docMk/>
          <pc:sldMk cId="869850415" sldId="26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64-463B-B55E-55FDCE2FDEE4}"/>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1-C3E3-40D7-9718-BC053B886F9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64-463B-B55E-55FDCE2FDEE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64-463B-B55E-55FDCE2FDEE4}"/>
              </c:ext>
            </c:extLst>
          </c:dPt>
          <c:cat>
            <c:strRef>
              <c:f>Sheet1!$A$2:$A$5</c:f>
              <c:strCache>
                <c:ptCount val="4"/>
                <c:pt idx="0">
                  <c:v>第 1 四半期</c:v>
                </c:pt>
                <c:pt idx="1">
                  <c:v>第 2 四半期</c:v>
                </c:pt>
                <c:pt idx="2">
                  <c:v>第 3 四半期</c:v>
                </c:pt>
                <c:pt idx="3">
                  <c:v>第 4 四半期</c:v>
                </c:pt>
              </c:strCache>
            </c:strRef>
          </c:cat>
          <c:val>
            <c:numRef>
              <c:f>Sheet1!$B$2:$B$5</c:f>
              <c:numCache>
                <c:formatCode>General</c:formatCode>
                <c:ptCount val="4"/>
                <c:pt idx="0">
                  <c:v>8</c:v>
                </c:pt>
                <c:pt idx="1">
                  <c:v>2</c:v>
                </c:pt>
              </c:numCache>
            </c:numRef>
          </c:val>
          <c:extLst>
            <c:ext xmlns:c16="http://schemas.microsoft.com/office/drawing/2014/chart" uri="{C3380CC4-5D6E-409C-BE32-E72D297353CC}">
              <c16:uniqueId val="{00000000-C3E3-40D7-9718-BC053B886F9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89-4C68-A515-B2B46AF84AD2}"/>
              </c:ext>
            </c:extLst>
          </c:dPt>
          <c:dPt>
            <c:idx val="1"/>
            <c:bubble3D val="0"/>
            <c:explosion val="0"/>
            <c:spPr>
              <a:solidFill>
                <a:srgbClr val="FFC000"/>
              </a:solidFill>
              <a:ln w="19050">
                <a:solidFill>
                  <a:schemeClr val="lt1"/>
                </a:solidFill>
              </a:ln>
              <a:effectLst/>
            </c:spPr>
            <c:extLst>
              <c:ext xmlns:c16="http://schemas.microsoft.com/office/drawing/2014/chart" uri="{C3380CC4-5D6E-409C-BE32-E72D297353CC}">
                <c16:uniqueId val="{00000003-4389-4C68-A515-B2B46AF84A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89-4C68-A515-B2B46AF84A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89-4C68-A515-B2B46AF84AD2}"/>
              </c:ext>
            </c:extLst>
          </c:dPt>
          <c:cat>
            <c:strRef>
              <c:f>Sheet1!$A$2:$A$5</c:f>
              <c:strCache>
                <c:ptCount val="4"/>
                <c:pt idx="0">
                  <c:v>第 1 四半期</c:v>
                </c:pt>
                <c:pt idx="1">
                  <c:v>第 2 四半期</c:v>
                </c:pt>
                <c:pt idx="2">
                  <c:v>第 3 四半期</c:v>
                </c:pt>
                <c:pt idx="3">
                  <c:v>第 4 四半期</c:v>
                </c:pt>
              </c:strCache>
            </c:strRef>
          </c:cat>
          <c:val>
            <c:numRef>
              <c:f>Sheet1!$B$2:$B$5</c:f>
              <c:numCache>
                <c:formatCode>General</c:formatCode>
                <c:ptCount val="4"/>
                <c:pt idx="0">
                  <c:v>8</c:v>
                </c:pt>
                <c:pt idx="1">
                  <c:v>2</c:v>
                </c:pt>
              </c:numCache>
            </c:numRef>
          </c:val>
          <c:extLst>
            <c:ext xmlns:c16="http://schemas.microsoft.com/office/drawing/2014/chart" uri="{C3380CC4-5D6E-409C-BE32-E72D297353CC}">
              <c16:uniqueId val="{00000008-4389-4C68-A515-B2B46AF84A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47290016064709E-2"/>
          <c:y val="0"/>
          <c:w val="0.91920098072962075"/>
          <c:h val="0.93897977858875992"/>
        </c:manualLayout>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F69-4CCE-81DC-5A2F58245E02}"/>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CF69-4CCE-81DC-5A2F58245E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F69-4CCE-81DC-5A2F58245E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F69-4CCE-81DC-5A2F58245E02}"/>
              </c:ext>
            </c:extLst>
          </c:dPt>
          <c:cat>
            <c:strRef>
              <c:f>Sheet1!$A$2:$A$5</c:f>
              <c:strCache>
                <c:ptCount val="4"/>
                <c:pt idx="0">
                  <c:v>第 1 四半期</c:v>
                </c:pt>
                <c:pt idx="1">
                  <c:v>第 2 四半期</c:v>
                </c:pt>
                <c:pt idx="2">
                  <c:v>第 3 四半期</c:v>
                </c:pt>
                <c:pt idx="3">
                  <c:v>第 4 四半期</c:v>
                </c:pt>
              </c:strCache>
            </c:strRef>
          </c:cat>
          <c:val>
            <c:numRef>
              <c:f>Sheet1!$B$2:$B$5</c:f>
              <c:numCache>
                <c:formatCode>General</c:formatCode>
                <c:ptCount val="4"/>
                <c:pt idx="0">
                  <c:v>2</c:v>
                </c:pt>
                <c:pt idx="1">
                  <c:v>8</c:v>
                </c:pt>
              </c:numCache>
            </c:numRef>
          </c:val>
          <c:extLst>
            <c:ext xmlns:c16="http://schemas.microsoft.com/office/drawing/2014/chart" uri="{C3380CC4-5D6E-409C-BE32-E72D297353CC}">
              <c16:uniqueId val="{00000008-CF69-4CCE-81DC-5A2F58245E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61-4422-ADFF-8741B5A5A5FD}"/>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9961-4422-ADFF-8741B5A5A5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61-4422-ADFF-8741B5A5A5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961-4422-ADFF-8741B5A5A5FD}"/>
              </c:ext>
            </c:extLst>
          </c:dPt>
          <c:cat>
            <c:strRef>
              <c:f>Sheet1!$A$2:$A$5</c:f>
              <c:strCache>
                <c:ptCount val="4"/>
                <c:pt idx="0">
                  <c:v>第 1 四半期</c:v>
                </c:pt>
                <c:pt idx="1">
                  <c:v>第 2 四半期</c:v>
                </c:pt>
                <c:pt idx="2">
                  <c:v>第 3 四半期</c:v>
                </c:pt>
                <c:pt idx="3">
                  <c:v>第 4 四半期</c:v>
                </c:pt>
              </c:strCache>
            </c:strRef>
          </c:cat>
          <c:val>
            <c:numRef>
              <c:f>Sheet1!$B$2:$B$5</c:f>
              <c:numCache>
                <c:formatCode>General</c:formatCode>
                <c:ptCount val="4"/>
                <c:pt idx="0">
                  <c:v>2</c:v>
                </c:pt>
                <c:pt idx="1">
                  <c:v>8</c:v>
                </c:pt>
              </c:numCache>
            </c:numRef>
          </c:val>
          <c:extLst>
            <c:ext xmlns:c16="http://schemas.microsoft.com/office/drawing/2014/chart" uri="{C3380CC4-5D6E-409C-BE32-E72D297353CC}">
              <c16:uniqueId val="{00000000-7B06-5940-977C-B8DFBF0DA3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16-4424-8ED9-8A8FF29D33A1}"/>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9316-4424-8ED9-8A8FF29D33A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316-4424-8ED9-8A8FF29D33A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316-4424-8ED9-8A8FF29D33A1}"/>
              </c:ext>
            </c:extLst>
          </c:dPt>
          <c:cat>
            <c:strRef>
              <c:f>Sheet1!$A$2:$A$5</c:f>
              <c:strCache>
                <c:ptCount val="4"/>
                <c:pt idx="0">
                  <c:v>第 1 四半期</c:v>
                </c:pt>
                <c:pt idx="1">
                  <c:v>第 2 四半期</c:v>
                </c:pt>
                <c:pt idx="2">
                  <c:v>第 3 四半期</c:v>
                </c:pt>
                <c:pt idx="3">
                  <c:v>第 4 四半期</c:v>
                </c:pt>
              </c:strCache>
            </c:strRef>
          </c:cat>
          <c:val>
            <c:numRef>
              <c:f>Sheet1!$B$2:$B$5</c:f>
              <c:numCache>
                <c:formatCode>General</c:formatCode>
                <c:ptCount val="4"/>
                <c:pt idx="0">
                  <c:v>2</c:v>
                </c:pt>
                <c:pt idx="1">
                  <c:v>8</c:v>
                </c:pt>
              </c:numCache>
            </c:numRef>
          </c:val>
          <c:extLst>
            <c:ext xmlns:c16="http://schemas.microsoft.com/office/drawing/2014/chart" uri="{C3380CC4-5D6E-409C-BE32-E72D297353CC}">
              <c16:uniqueId val="{00000000-9A0E-F044-985A-ADF5CFEDC0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0.51201</cdr:x>
      <cdr:y>0.56332</cdr:y>
    </cdr:from>
    <cdr:to>
      <cdr:x>0.78641</cdr:x>
      <cdr:y>0.71215</cdr:y>
    </cdr:to>
    <cdr:sp macro="" textlink="">
      <cdr:nvSpPr>
        <cdr:cNvPr id="2" name="テキスト ボックス 1"/>
        <cdr:cNvSpPr txBox="1"/>
      </cdr:nvSpPr>
      <cdr:spPr>
        <a:xfrm xmlns:a="http://schemas.openxmlformats.org/drawingml/2006/main">
          <a:off x="4882494" y="3370217"/>
          <a:ext cx="2616591" cy="8904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3200" dirty="0">
              <a:solidFill>
                <a:schemeClr val="bg1"/>
              </a:solidFill>
              <a:latin typeface="UD デジタル 教科書体 NK-B" panose="02020700000000000000" pitchFamily="18" charset="-128"/>
              <a:ea typeface="UD デジタル 教科書体 NK-B" panose="02020700000000000000" pitchFamily="18" charset="-128"/>
            </a:rPr>
            <a:t>望ましい行動</a:t>
          </a:r>
        </a:p>
      </cdr:txBody>
    </cdr:sp>
  </cdr:relSizeAnchor>
</c:userShapes>
</file>

<file path=ppt/drawings/drawing2.xml><?xml version="1.0" encoding="utf-8"?>
<c:userShapes xmlns:c="http://schemas.openxmlformats.org/drawingml/2006/chart">
  <cdr:relSizeAnchor xmlns:cdr="http://schemas.openxmlformats.org/drawingml/2006/chartDrawing">
    <cdr:from>
      <cdr:x>0.27507</cdr:x>
      <cdr:y>0.63458</cdr:y>
    </cdr:from>
    <cdr:to>
      <cdr:x>0.95186</cdr:x>
      <cdr:y>0.78341</cdr:y>
    </cdr:to>
    <cdr:sp macro="" textlink="">
      <cdr:nvSpPr>
        <cdr:cNvPr id="2" name="テキスト ボックス 1"/>
        <cdr:cNvSpPr txBox="1"/>
      </cdr:nvSpPr>
      <cdr:spPr>
        <a:xfrm xmlns:a="http://schemas.openxmlformats.org/drawingml/2006/main">
          <a:off x="1045054" y="2430088"/>
          <a:ext cx="2571347" cy="5699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望ましい行動</a:t>
          </a:r>
        </a:p>
      </cdr:txBody>
    </cdr:sp>
  </cdr:relSizeAnchor>
</c:userShapes>
</file>

<file path=ppt/drawings/drawing3.xml><?xml version="1.0" encoding="utf-8"?>
<c:userShapes xmlns:c="http://schemas.openxmlformats.org/drawingml/2006/chart">
  <cdr:relSizeAnchor xmlns:cdr="http://schemas.openxmlformats.org/drawingml/2006/chartDrawing">
    <cdr:from>
      <cdr:x>0.38617</cdr:x>
      <cdr:y>0.28298</cdr:y>
    </cdr:from>
    <cdr:to>
      <cdr:x>0.95324</cdr:x>
      <cdr:y>0.43181</cdr:y>
    </cdr:to>
    <cdr:sp macro="" textlink="">
      <cdr:nvSpPr>
        <cdr:cNvPr id="2" name="テキスト ボックス 1"/>
        <cdr:cNvSpPr txBox="1"/>
      </cdr:nvSpPr>
      <cdr:spPr>
        <a:xfrm xmlns:a="http://schemas.openxmlformats.org/drawingml/2006/main">
          <a:off x="1305315" y="1047790"/>
          <a:ext cx="1916755" cy="5510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望ましい行動</a:t>
          </a:r>
        </a:p>
      </cdr:txBody>
    </cdr:sp>
  </cdr:relSizeAnchor>
</c:userShapes>
</file>

<file path=ppt/drawings/drawing4.xml><?xml version="1.0" encoding="utf-8"?>
<c:userShapes xmlns:c="http://schemas.openxmlformats.org/drawingml/2006/chart">
  <cdr:relSizeAnchor xmlns:cdr="http://schemas.openxmlformats.org/drawingml/2006/chartDrawing">
    <cdr:from>
      <cdr:x>0.48878</cdr:x>
      <cdr:y>0.23809</cdr:y>
    </cdr:from>
    <cdr:to>
      <cdr:x>1</cdr:x>
      <cdr:y>0.38692</cdr:y>
    </cdr:to>
    <cdr:sp macro="" textlink="">
      <cdr:nvSpPr>
        <cdr:cNvPr id="2" name="テキスト ボックス 1"/>
        <cdr:cNvSpPr txBox="1"/>
      </cdr:nvSpPr>
      <cdr:spPr>
        <a:xfrm xmlns:a="http://schemas.openxmlformats.org/drawingml/2006/main">
          <a:off x="1856999" y="911737"/>
          <a:ext cx="1942281" cy="5699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望ましい行動</a:t>
          </a:r>
        </a:p>
      </cdr:txBody>
    </cdr:sp>
  </cdr:relSizeAnchor>
</c:userShapes>
</file>

<file path=ppt/drawings/drawing5.xml><?xml version="1.0" encoding="utf-8"?>
<c:userShapes xmlns:c="http://schemas.openxmlformats.org/drawingml/2006/chart">
  <cdr:relSizeAnchor xmlns:cdr="http://schemas.openxmlformats.org/drawingml/2006/chartDrawing">
    <cdr:from>
      <cdr:x>0.48878</cdr:x>
      <cdr:y>0.23809</cdr:y>
    </cdr:from>
    <cdr:to>
      <cdr:x>1</cdr:x>
      <cdr:y>0.38692</cdr:y>
    </cdr:to>
    <cdr:sp macro="" textlink="">
      <cdr:nvSpPr>
        <cdr:cNvPr id="2" name="テキスト ボックス 1"/>
        <cdr:cNvSpPr txBox="1"/>
      </cdr:nvSpPr>
      <cdr:spPr>
        <a:xfrm xmlns:a="http://schemas.openxmlformats.org/drawingml/2006/main">
          <a:off x="1856999" y="911737"/>
          <a:ext cx="1942281" cy="5699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望ましい行動</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1442" cy="345604"/>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674952" y="1"/>
            <a:ext cx="4341442" cy="345604"/>
          </a:xfrm>
          <a:prstGeom prst="rect">
            <a:avLst/>
          </a:prstGeom>
        </p:spPr>
        <p:txBody>
          <a:bodyPr vert="horz" lIns="96606" tIns="48303" rIns="96606" bIns="48303" rtlCol="0"/>
          <a:lstStyle>
            <a:lvl1pPr algn="r">
              <a:defRPr sz="1300"/>
            </a:lvl1pPr>
          </a:lstStyle>
          <a:p>
            <a:fld id="{AB5B92B9-003D-4F6C-AD13-EF60CC572DF2}" type="datetimeFigureOut">
              <a:rPr kumimoji="1" lang="ja-JP" altLang="en-US" smtClean="0"/>
              <a:t>2022/5/2</a:t>
            </a:fld>
            <a:endParaRPr kumimoji="1" lang="ja-JP" altLang="en-US"/>
          </a:p>
        </p:txBody>
      </p:sp>
      <p:sp>
        <p:nvSpPr>
          <p:cNvPr id="4" name="フッター プレースホルダー 3"/>
          <p:cNvSpPr>
            <a:spLocks noGrp="1"/>
          </p:cNvSpPr>
          <p:nvPr>
            <p:ph type="ftr" sz="quarter" idx="2"/>
          </p:nvPr>
        </p:nvSpPr>
        <p:spPr>
          <a:xfrm>
            <a:off x="0" y="6542560"/>
            <a:ext cx="4341442" cy="345603"/>
          </a:xfrm>
          <a:prstGeom prst="rect">
            <a:avLst/>
          </a:prstGeom>
        </p:spPr>
        <p:txBody>
          <a:bodyPr vert="horz" lIns="96606" tIns="48303" rIns="96606" bIns="4830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674952" y="6542560"/>
            <a:ext cx="4341442" cy="345603"/>
          </a:xfrm>
          <a:prstGeom prst="rect">
            <a:avLst/>
          </a:prstGeom>
        </p:spPr>
        <p:txBody>
          <a:bodyPr vert="horz" lIns="96606" tIns="48303" rIns="96606" bIns="48303" rtlCol="0" anchor="b"/>
          <a:lstStyle>
            <a:lvl1pPr algn="r">
              <a:defRPr sz="1300"/>
            </a:lvl1pPr>
          </a:lstStyle>
          <a:p>
            <a:fld id="{B51398B8-B0CE-4FBE-8B44-9BE83668E335}" type="slidenum">
              <a:rPr kumimoji="1" lang="ja-JP" altLang="en-US" smtClean="0"/>
              <a:t>‹#›</a:t>
            </a:fld>
            <a:endParaRPr kumimoji="1" lang="ja-JP" altLang="en-US"/>
          </a:p>
        </p:txBody>
      </p:sp>
    </p:spTree>
    <p:extLst>
      <p:ext uri="{BB962C8B-B14F-4D97-AF65-F5344CB8AC3E}">
        <p14:creationId xmlns:p14="http://schemas.microsoft.com/office/powerpoint/2010/main" val="33664788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dirty="0"/>
              <a:t>5/2/2022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27017" y="2404534"/>
            <a:ext cx="9797143" cy="1646302"/>
          </a:xfrm>
        </p:spPr>
        <p:txBody>
          <a:bodyPr/>
          <a:lstStyle/>
          <a:p>
            <a:r>
              <a:rPr kumimoji="1" lang="ja-JP" altLang="en-US" dirty="0"/>
              <a:t>誰もが行きたくなる学校づくり</a:t>
            </a:r>
          </a:p>
        </p:txBody>
      </p:sp>
      <p:sp>
        <p:nvSpPr>
          <p:cNvPr id="3" name="サブタイトル 2"/>
          <p:cNvSpPr>
            <a:spLocks noGrp="1"/>
          </p:cNvSpPr>
          <p:nvPr>
            <p:ph type="subTitle" idx="1"/>
          </p:nvPr>
        </p:nvSpPr>
        <p:spPr/>
        <p:txBody>
          <a:bodyPr>
            <a:normAutofit/>
          </a:bodyPr>
          <a:lstStyle/>
          <a:p>
            <a:pPr algn="ctr"/>
            <a:r>
              <a:rPr kumimoji="1" lang="ja-JP" altLang="en-US" sz="2400" dirty="0"/>
              <a:t>～ＰＢＩＳ（ポジティブな行動支援）にできること～</a:t>
            </a:r>
          </a:p>
        </p:txBody>
      </p:sp>
      <p:sp>
        <p:nvSpPr>
          <p:cNvPr id="4" name="テキスト ボックス 3"/>
          <p:cNvSpPr txBox="1"/>
          <p:nvPr/>
        </p:nvSpPr>
        <p:spPr>
          <a:xfrm>
            <a:off x="783771" y="287383"/>
            <a:ext cx="3513908" cy="461665"/>
          </a:xfrm>
          <a:prstGeom prst="rect">
            <a:avLst/>
          </a:prstGeom>
          <a:noFill/>
        </p:spPr>
        <p:txBody>
          <a:bodyPr wrap="square" rtlCol="0">
            <a:spAutoFit/>
          </a:bodyPr>
          <a:lstStyle/>
          <a:p>
            <a:r>
              <a:rPr kumimoji="1" lang="ja-JP" altLang="en-US" sz="2400" b="1" dirty="0">
                <a:solidFill>
                  <a:srgbClr val="002060"/>
                </a:solidFill>
                <a:latin typeface="BIZ UDゴシック" panose="020B0400000000000000" pitchFamily="49" charset="-128"/>
                <a:ea typeface="BIZ UDゴシック" panose="020B0400000000000000" pitchFamily="49" charset="-128"/>
              </a:rPr>
              <a:t>校内研</a:t>
            </a:r>
            <a:r>
              <a:rPr kumimoji="1" lang="ja-JP" altLang="en-US" sz="2400" b="1" dirty="0" smtClean="0">
                <a:solidFill>
                  <a:srgbClr val="002060"/>
                </a:solidFill>
                <a:latin typeface="BIZ UDゴシック" panose="020B0400000000000000" pitchFamily="49" charset="-128"/>
                <a:ea typeface="BIZ UDゴシック" panose="020B0400000000000000" pitchFamily="49" charset="-128"/>
              </a:rPr>
              <a:t>資料</a:t>
            </a:r>
            <a:r>
              <a:rPr kumimoji="1" lang="en-US" altLang="ja-JP" sz="2400" b="1" dirty="0" smtClean="0">
                <a:solidFill>
                  <a:srgbClr val="002060"/>
                </a:solidFill>
                <a:latin typeface="BIZ UDゴシック" panose="020B0400000000000000" pitchFamily="49" charset="-128"/>
                <a:ea typeface="BIZ UDゴシック" panose="020B0400000000000000" pitchFamily="49" charset="-128"/>
              </a:rPr>
              <a:t>5.2</a:t>
            </a:r>
            <a:r>
              <a:rPr kumimoji="1" lang="ja-JP" altLang="en-US" sz="2400" b="1" dirty="0" smtClean="0">
                <a:solidFill>
                  <a:srgbClr val="002060"/>
                </a:solidFill>
                <a:latin typeface="BIZ UDゴシック" panose="020B0400000000000000" pitchFamily="49" charset="-128"/>
                <a:ea typeface="BIZ UDゴシック" panose="020B0400000000000000" pitchFamily="49" charset="-128"/>
              </a:rPr>
              <a:t>（</a:t>
            </a:r>
            <a:r>
              <a:rPr kumimoji="1" lang="ja-JP" altLang="en-US" sz="2400" b="1" dirty="0">
                <a:solidFill>
                  <a:srgbClr val="002060"/>
                </a:solidFill>
                <a:latin typeface="BIZ UDゴシック" panose="020B0400000000000000" pitchFamily="49" charset="-128"/>
                <a:ea typeface="BIZ UDゴシック" panose="020B0400000000000000" pitchFamily="49" charset="-128"/>
              </a:rPr>
              <a:t>月）</a:t>
            </a:r>
          </a:p>
        </p:txBody>
      </p:sp>
    </p:spTree>
    <p:extLst>
      <p:ext uri="{BB962C8B-B14F-4D97-AF65-F5344CB8AC3E}">
        <p14:creationId xmlns:p14="http://schemas.microsoft.com/office/powerpoint/2010/main" val="1520299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925C3A-75E3-3B46-B338-2AF34A801C52}"/>
              </a:ext>
            </a:extLst>
          </p:cNvPr>
          <p:cNvSpPr>
            <a:spLocks noGrp="1"/>
          </p:cNvSpPr>
          <p:nvPr>
            <p:ph type="title"/>
          </p:nvPr>
        </p:nvSpPr>
        <p:spPr>
          <a:xfrm>
            <a:off x="569758" y="18801"/>
            <a:ext cx="8596668" cy="1320800"/>
          </a:xfrm>
        </p:spPr>
        <p:txBody>
          <a:bodyPr/>
          <a:lstStyle/>
          <a:p>
            <a:r>
              <a:rPr lang="en-US" altLang="ja-JP" dirty="0"/>
              <a:t>PBIS</a:t>
            </a:r>
            <a:r>
              <a:rPr lang="ja-JP" altLang="en-US" dirty="0"/>
              <a:t>（ポジティブな行動介入では）</a:t>
            </a:r>
          </a:p>
        </p:txBody>
      </p:sp>
      <p:graphicFrame>
        <p:nvGraphicFramePr>
          <p:cNvPr id="5" name="グラフ 4">
            <a:extLst>
              <a:ext uri="{FF2B5EF4-FFF2-40B4-BE49-F238E27FC236}">
                <a16:creationId xmlns:a16="http://schemas.microsoft.com/office/drawing/2014/main" id="{61A69E06-CD43-B249-87C3-1F1A739AF947}"/>
              </a:ext>
            </a:extLst>
          </p:cNvPr>
          <p:cNvGraphicFramePr/>
          <p:nvPr>
            <p:extLst>
              <p:ext uri="{D42A27DB-BD31-4B8C-83A1-F6EECF244321}">
                <p14:modId xmlns:p14="http://schemas.microsoft.com/office/powerpoint/2010/main" val="2327722388"/>
              </p:ext>
            </p:extLst>
          </p:nvPr>
        </p:nvGraphicFramePr>
        <p:xfrm>
          <a:off x="10899" y="2019072"/>
          <a:ext cx="4958738" cy="4577366"/>
        </p:xfrm>
        <a:graphic>
          <a:graphicData uri="http://schemas.openxmlformats.org/drawingml/2006/chart">
            <c:chart xmlns:c="http://schemas.openxmlformats.org/drawingml/2006/chart" xmlns:r="http://schemas.openxmlformats.org/officeDocument/2006/relationships" r:id="rId2"/>
          </a:graphicData>
        </a:graphic>
      </p:graphicFrame>
      <p:pic>
        <p:nvPicPr>
          <p:cNvPr id="7" name="図 6">
            <a:extLst>
              <a:ext uri="{FF2B5EF4-FFF2-40B4-BE49-F238E27FC236}">
                <a16:creationId xmlns:a16="http://schemas.microsoft.com/office/drawing/2014/main" id="{2B3BAABA-F8F5-6E46-983C-3F19B88EF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480" y="1604090"/>
            <a:ext cx="1392479" cy="1278253"/>
          </a:xfrm>
          <a:prstGeom prst="rect">
            <a:avLst/>
          </a:prstGeom>
        </p:spPr>
      </p:pic>
      <p:pic>
        <p:nvPicPr>
          <p:cNvPr id="9" name="図 8">
            <a:extLst>
              <a:ext uri="{FF2B5EF4-FFF2-40B4-BE49-F238E27FC236}">
                <a16:creationId xmlns:a16="http://schemas.microsoft.com/office/drawing/2014/main" id="{A5D3AA3C-7909-954B-BE06-300BF27F2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06" y="2206122"/>
            <a:ext cx="1800280" cy="1652597"/>
          </a:xfrm>
          <a:prstGeom prst="rect">
            <a:avLst/>
          </a:prstGeom>
        </p:spPr>
      </p:pic>
      <p:pic>
        <p:nvPicPr>
          <p:cNvPr id="11" name="図 10">
            <a:extLst>
              <a:ext uri="{FF2B5EF4-FFF2-40B4-BE49-F238E27FC236}">
                <a16:creationId xmlns:a16="http://schemas.microsoft.com/office/drawing/2014/main" id="{FF3E61A7-F742-4A4D-BBC5-46E7C88922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9480" y="4292271"/>
            <a:ext cx="1308889" cy="1201519"/>
          </a:xfrm>
          <a:prstGeom prst="rect">
            <a:avLst/>
          </a:prstGeom>
        </p:spPr>
      </p:pic>
      <p:sp>
        <p:nvSpPr>
          <p:cNvPr id="13" name="テキスト ボックス 12">
            <a:extLst>
              <a:ext uri="{FF2B5EF4-FFF2-40B4-BE49-F238E27FC236}">
                <a16:creationId xmlns:a16="http://schemas.microsoft.com/office/drawing/2014/main" id="{7534CD49-3527-7D4A-A620-9FF282083A84}"/>
              </a:ext>
            </a:extLst>
          </p:cNvPr>
          <p:cNvSpPr txBox="1"/>
          <p:nvPr/>
        </p:nvSpPr>
        <p:spPr>
          <a:xfrm>
            <a:off x="677334" y="4661905"/>
            <a:ext cx="2579399" cy="732451"/>
          </a:xfrm>
          <a:prstGeom prst="rect">
            <a:avLst/>
          </a:prstGeom>
        </p:spPr>
        <p:txBody>
          <a:bodyPr wrap="square"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望ましくない行動</a:t>
            </a:r>
          </a:p>
        </p:txBody>
      </p:sp>
      <p:sp>
        <p:nvSpPr>
          <p:cNvPr id="14" name="正方形/長方形 13">
            <a:extLst>
              <a:ext uri="{FF2B5EF4-FFF2-40B4-BE49-F238E27FC236}">
                <a16:creationId xmlns:a16="http://schemas.microsoft.com/office/drawing/2014/main" id="{7F7946D1-2C5D-6048-A0A9-FC480AAEC793}"/>
              </a:ext>
            </a:extLst>
          </p:cNvPr>
          <p:cNvSpPr/>
          <p:nvPr/>
        </p:nvSpPr>
        <p:spPr>
          <a:xfrm>
            <a:off x="5355449" y="1687333"/>
            <a:ext cx="1970861" cy="6634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ここに注意！</a:t>
            </a:r>
            <a:endParaRPr lang="ja-JP" altLang="en-US" sz="2000" dirty="0">
              <a:latin typeface="UD デジタル 教科書体 N-B" panose="02020700000000000000" pitchFamily="17" charset="-128"/>
              <a:ea typeface="UD デジタル 教科書体 N-B" panose="02020700000000000000" pitchFamily="17" charset="-128"/>
            </a:endParaRPr>
          </a:p>
        </p:txBody>
      </p:sp>
      <p:sp>
        <p:nvSpPr>
          <p:cNvPr id="15" name="矢印: 左 14">
            <a:extLst>
              <a:ext uri="{FF2B5EF4-FFF2-40B4-BE49-F238E27FC236}">
                <a16:creationId xmlns:a16="http://schemas.microsoft.com/office/drawing/2014/main" id="{CAAB3D91-4F05-DE47-843C-F38A14D0CDFC}"/>
              </a:ext>
            </a:extLst>
          </p:cNvPr>
          <p:cNvSpPr/>
          <p:nvPr/>
        </p:nvSpPr>
        <p:spPr>
          <a:xfrm>
            <a:off x="4276631" y="1813612"/>
            <a:ext cx="961845" cy="476428"/>
          </a:xfrm>
          <a:prstGeom prst="leftArrow">
            <a:avLst>
              <a:gd name="adj1" fmla="val 3443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a:extLst>
              <a:ext uri="{FF2B5EF4-FFF2-40B4-BE49-F238E27FC236}">
                <a16:creationId xmlns:a16="http://schemas.microsoft.com/office/drawing/2014/main" id="{AD43F601-222A-9C4C-8738-88D207E55CCE}"/>
              </a:ext>
            </a:extLst>
          </p:cNvPr>
          <p:cNvSpPr txBox="1"/>
          <p:nvPr/>
        </p:nvSpPr>
        <p:spPr>
          <a:xfrm>
            <a:off x="5353454" y="2678390"/>
            <a:ext cx="5363852" cy="2308324"/>
          </a:xfrm>
          <a:prstGeom prst="rect">
            <a:avLst/>
          </a:prstGeom>
          <a:noFill/>
        </p:spPr>
        <p:txBody>
          <a:bodyPr wrap="square" rtlCol="0">
            <a:spAutoFit/>
          </a:bodyPr>
          <a:lstStyle/>
          <a:p>
            <a:pPr algn="l"/>
            <a:r>
              <a:rPr lang="ja-JP" altLang="en-US" sz="2400" dirty="0">
                <a:latin typeface="UD デジタル 教科書体 N-B" panose="02020700000000000000" pitchFamily="17" charset="-128"/>
                <a:ea typeface="UD デジタル 教科書体 N-B" panose="02020700000000000000" pitchFamily="17" charset="-128"/>
              </a:rPr>
              <a:t>子どもの行動や心理的特性を理解し望ましい行動に注目し，できていることを認めたり，授業改善で参加できる場面を増やしたりするなどポジティブに関わることで望ましい行動を増やしていく方法です。</a:t>
            </a:r>
          </a:p>
        </p:txBody>
      </p:sp>
      <p:sp>
        <p:nvSpPr>
          <p:cNvPr id="17" name="正方形/長方形 16" descr="こ">
            <a:extLst>
              <a:ext uri="{FF2B5EF4-FFF2-40B4-BE49-F238E27FC236}">
                <a16:creationId xmlns:a16="http://schemas.microsoft.com/office/drawing/2014/main" id="{7BC0561D-6803-3D4E-AD54-0D7890A2DC9B}"/>
              </a:ext>
              <a:ext uri="{C183D7F6-B498-43B3-948B-1728B52AA6E4}">
                <adec:decorative xmlns="" xmlns:adec="http://schemas.microsoft.com/office/drawing/2017/decorative" val="0"/>
              </a:ext>
            </a:extLst>
          </p:cNvPr>
          <p:cNvSpPr/>
          <p:nvPr/>
        </p:nvSpPr>
        <p:spPr>
          <a:xfrm>
            <a:off x="5353454" y="5024091"/>
            <a:ext cx="3586843" cy="16738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3600" dirty="0">
                <a:ln w="0"/>
                <a:solidFill>
                  <a:srgbClr val="FF0000"/>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積極的</a:t>
            </a:r>
            <a:r>
              <a:rPr lang="ja-JP" altLang="en-US" sz="3600" dirty="0" smtClean="0">
                <a:ln w="0"/>
                <a:solidFill>
                  <a:srgbClr val="FF0000"/>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で</a:t>
            </a:r>
            <a:endParaRPr lang="en-US" altLang="ja-JP" sz="3600" dirty="0" smtClean="0">
              <a:ln w="0"/>
              <a:solidFill>
                <a:srgbClr val="FF0000"/>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a:p>
            <a:pPr algn="ctr"/>
            <a:r>
              <a:rPr lang="ja-JP" altLang="en-US" sz="3600" dirty="0" smtClean="0">
                <a:ln w="0"/>
                <a:solidFill>
                  <a:srgbClr val="FF0000"/>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予防的</a:t>
            </a:r>
            <a:r>
              <a:rPr lang="ja-JP" altLang="en-US" sz="3600" dirty="0">
                <a:ln w="0"/>
                <a:solidFill>
                  <a:srgbClr val="FF0000"/>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な対応！</a:t>
            </a:r>
          </a:p>
        </p:txBody>
      </p:sp>
      <p:sp>
        <p:nvSpPr>
          <p:cNvPr id="18" name="正方形/長方形 17">
            <a:extLst>
              <a:ext uri="{FF2B5EF4-FFF2-40B4-BE49-F238E27FC236}">
                <a16:creationId xmlns:a16="http://schemas.microsoft.com/office/drawing/2014/main" id="{41860869-002C-E84E-B8C3-8FDB1358DBAD}"/>
              </a:ext>
            </a:extLst>
          </p:cNvPr>
          <p:cNvSpPr/>
          <p:nvPr/>
        </p:nvSpPr>
        <p:spPr>
          <a:xfrm>
            <a:off x="917920" y="-1447191"/>
            <a:ext cx="19451083" cy="915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Tree>
    <p:extLst>
      <p:ext uri="{BB962C8B-B14F-4D97-AF65-F5344CB8AC3E}">
        <p14:creationId xmlns:p14="http://schemas.microsoft.com/office/powerpoint/2010/main" val="35288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CDE475-7EBD-364A-A3CD-152209972967}"/>
              </a:ext>
            </a:extLst>
          </p:cNvPr>
          <p:cNvSpPr>
            <a:spLocks noGrp="1"/>
          </p:cNvSpPr>
          <p:nvPr>
            <p:ph type="title"/>
          </p:nvPr>
        </p:nvSpPr>
        <p:spPr>
          <a:xfrm>
            <a:off x="677334" y="0"/>
            <a:ext cx="8596668" cy="683623"/>
          </a:xfrm>
        </p:spPr>
        <p:txBody>
          <a:bodyPr/>
          <a:lstStyle/>
          <a:p>
            <a:r>
              <a:rPr lang="ja-JP" altLang="en-US" dirty="0" smtClean="0"/>
              <a:t>ポジティブな行動支援では</a:t>
            </a:r>
            <a:endParaRPr lang="ja-JP" altLang="en-US" dirty="0"/>
          </a:p>
        </p:txBody>
      </p:sp>
      <p:pic>
        <p:nvPicPr>
          <p:cNvPr id="4" name="図 3"/>
          <p:cNvPicPr>
            <a:picLocks noChangeAspect="1"/>
          </p:cNvPicPr>
          <p:nvPr/>
        </p:nvPicPr>
        <p:blipFill>
          <a:blip r:embed="rId2"/>
          <a:stretch>
            <a:fillRect/>
          </a:stretch>
        </p:blipFill>
        <p:spPr>
          <a:xfrm>
            <a:off x="167921" y="798861"/>
            <a:ext cx="4547770" cy="4891587"/>
          </a:xfrm>
          <a:prstGeom prst="rect">
            <a:avLst/>
          </a:prstGeom>
        </p:spPr>
      </p:pic>
      <p:sp>
        <p:nvSpPr>
          <p:cNvPr id="5" name="右矢印 4"/>
          <p:cNvSpPr/>
          <p:nvPr/>
        </p:nvSpPr>
        <p:spPr>
          <a:xfrm>
            <a:off x="4937760" y="2599509"/>
            <a:ext cx="1267097" cy="1319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120640" y="1841863"/>
            <a:ext cx="1410789" cy="584775"/>
          </a:xfrm>
          <a:prstGeom prst="rect">
            <a:avLst/>
          </a:prstGeom>
          <a:noFill/>
        </p:spPr>
        <p:txBody>
          <a:bodyPr wrap="square" rtlCol="0">
            <a:spAutoFit/>
          </a:bodyPr>
          <a:lstStyle/>
          <a:p>
            <a:r>
              <a:rPr kumimoji="1" lang="ja-JP" altLang="en-US" sz="3200" dirty="0" smtClean="0">
                <a:latin typeface="UD デジタル 教科書体 N-B" panose="02020700000000000000" pitchFamily="17" charset="-128"/>
                <a:ea typeface="UD デジタル 教科書体 N-B" panose="02020700000000000000" pitchFamily="17" charset="-128"/>
              </a:rPr>
              <a:t>実践</a:t>
            </a:r>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pic>
        <p:nvPicPr>
          <p:cNvPr id="7" name="図 6"/>
          <p:cNvPicPr>
            <a:picLocks noChangeAspect="1"/>
          </p:cNvPicPr>
          <p:nvPr/>
        </p:nvPicPr>
        <p:blipFill>
          <a:blip r:embed="rId3"/>
          <a:stretch>
            <a:fillRect/>
          </a:stretch>
        </p:blipFill>
        <p:spPr>
          <a:xfrm>
            <a:off x="6609806" y="683623"/>
            <a:ext cx="4872113" cy="5006825"/>
          </a:xfrm>
          <a:prstGeom prst="rect">
            <a:avLst/>
          </a:prstGeom>
        </p:spPr>
      </p:pic>
      <p:sp>
        <p:nvSpPr>
          <p:cNvPr id="8" name="正方形/長方形 7"/>
          <p:cNvSpPr/>
          <p:nvPr/>
        </p:nvSpPr>
        <p:spPr>
          <a:xfrm>
            <a:off x="888274" y="5690448"/>
            <a:ext cx="9875520" cy="98467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UD デジタル 教科書体 N-B" panose="02020700000000000000" pitchFamily="17" charset="-128"/>
                <a:ea typeface="UD デジタル 教科書体 N-B" panose="02020700000000000000" pitchFamily="17" charset="-128"/>
              </a:rPr>
              <a:t>望ましい行動（良い行動）を学習することで，相対的に望ましくない行動（困った行動）が少なくなるという考え方。</a:t>
            </a:r>
            <a:endPar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869850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2538285" y="136479"/>
            <a:ext cx="3256932" cy="3289391"/>
            <a:chOff x="1746142" y="206556"/>
            <a:chExt cx="3256932" cy="3289391"/>
          </a:xfrm>
        </p:grpSpPr>
        <p:sp>
          <p:nvSpPr>
            <p:cNvPr id="6" name="ドーナツ 5"/>
            <p:cNvSpPr/>
            <p:nvPr/>
          </p:nvSpPr>
          <p:spPr>
            <a:xfrm>
              <a:off x="1746142" y="206556"/>
              <a:ext cx="3256932" cy="3289391"/>
            </a:xfrm>
            <a:prstGeom prst="donut">
              <a:avLst>
                <a:gd name="adj" fmla="val 123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684" y="574766"/>
              <a:ext cx="2654630" cy="2336074"/>
            </a:xfrm>
            <a:prstGeom prst="rect">
              <a:avLst/>
            </a:prstGeom>
          </p:spPr>
        </p:pic>
      </p:grpSp>
      <p:grpSp>
        <p:nvGrpSpPr>
          <p:cNvPr id="9" name="グループ化 8"/>
          <p:cNvGrpSpPr/>
          <p:nvPr/>
        </p:nvGrpSpPr>
        <p:grpSpPr>
          <a:xfrm>
            <a:off x="5799909" y="98107"/>
            <a:ext cx="3278776" cy="3289391"/>
            <a:chOff x="7707086" y="206556"/>
            <a:chExt cx="3278776" cy="3289391"/>
          </a:xfrm>
        </p:grpSpPr>
        <p:sp>
          <p:nvSpPr>
            <p:cNvPr id="7" name="ドーナツ 6"/>
            <p:cNvSpPr/>
            <p:nvPr/>
          </p:nvSpPr>
          <p:spPr>
            <a:xfrm>
              <a:off x="7707086" y="206556"/>
              <a:ext cx="3278776" cy="3289391"/>
            </a:xfrm>
            <a:prstGeom prst="donut">
              <a:avLst>
                <a:gd name="adj" fmla="val 123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344" y="774790"/>
              <a:ext cx="2388930" cy="2229668"/>
            </a:xfrm>
            <a:prstGeom prst="rect">
              <a:avLst/>
            </a:prstGeom>
          </p:spPr>
        </p:pic>
      </p:grpSp>
      <p:sp>
        <p:nvSpPr>
          <p:cNvPr id="10" name="右カーブ矢印 9"/>
          <p:cNvSpPr/>
          <p:nvPr/>
        </p:nvSpPr>
        <p:spPr>
          <a:xfrm>
            <a:off x="1687765" y="666341"/>
            <a:ext cx="731520" cy="278238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左カーブ矢印 10"/>
          <p:cNvSpPr/>
          <p:nvPr/>
        </p:nvSpPr>
        <p:spPr>
          <a:xfrm>
            <a:off x="9222377" y="504689"/>
            <a:ext cx="610949" cy="29440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2788725" y="3540034"/>
            <a:ext cx="3052618" cy="523220"/>
          </a:xfrm>
          <a:prstGeom prst="rect">
            <a:avLst/>
          </a:prstGeom>
          <a:noFill/>
        </p:spPr>
        <p:txBody>
          <a:bodyPr wrap="square" rtlCol="0">
            <a:spAutoFit/>
          </a:bodyPr>
          <a:lstStyle/>
          <a:p>
            <a:r>
              <a:rPr kumimoji="1" lang="ja-JP" altLang="en-US" sz="2800" dirty="0" smtClean="0">
                <a:latin typeface="UD デジタル 教科書体 N-B" panose="02020700000000000000" pitchFamily="17" charset="-128"/>
                <a:ea typeface="UD デジタル 教科書体 N-B" panose="02020700000000000000" pitchFamily="17" charset="-128"/>
              </a:rPr>
              <a:t>認められる環境</a:t>
            </a:r>
            <a:endParaRPr kumimoji="1" lang="ja-JP" altLang="en-US" sz="2800" dirty="0">
              <a:latin typeface="UD デジタル 教科書体 N-B" panose="02020700000000000000" pitchFamily="17" charset="-128"/>
              <a:ea typeface="UD デジタル 教科書体 N-B" panose="02020700000000000000" pitchFamily="17" charset="-128"/>
            </a:endParaRPr>
          </a:p>
        </p:txBody>
      </p:sp>
      <p:sp>
        <p:nvSpPr>
          <p:cNvPr id="13" name="テキスト ボックス 12"/>
          <p:cNvSpPr txBox="1"/>
          <p:nvPr/>
        </p:nvSpPr>
        <p:spPr>
          <a:xfrm>
            <a:off x="6026067" y="3540034"/>
            <a:ext cx="3052618" cy="523220"/>
          </a:xfrm>
          <a:prstGeom prst="rect">
            <a:avLst/>
          </a:prstGeom>
          <a:noFill/>
        </p:spPr>
        <p:txBody>
          <a:bodyPr wrap="square" rtlCol="0">
            <a:spAutoFit/>
          </a:bodyPr>
          <a:lstStyle/>
          <a:p>
            <a:r>
              <a:rPr kumimoji="1" lang="ja-JP" altLang="en-US" sz="2800" dirty="0" smtClean="0">
                <a:latin typeface="UD デジタル 教科書体 N-B" panose="02020700000000000000" pitchFamily="17" charset="-128"/>
                <a:ea typeface="UD デジタル 教科書体 N-B" panose="02020700000000000000" pitchFamily="17" charset="-128"/>
              </a:rPr>
              <a:t>分かりやすい授業</a:t>
            </a:r>
            <a:endParaRPr kumimoji="1" lang="ja-JP" altLang="en-US" sz="2800" dirty="0">
              <a:latin typeface="UD デジタル 教科書体 N-B" panose="02020700000000000000" pitchFamily="17" charset="-128"/>
              <a:ea typeface="UD デジタル 教科書体 N-B" panose="02020700000000000000" pitchFamily="17" charset="-128"/>
            </a:endParaRPr>
          </a:p>
        </p:txBody>
      </p:sp>
      <p:sp>
        <p:nvSpPr>
          <p:cNvPr id="14" name="角丸四角形 13"/>
          <p:cNvSpPr/>
          <p:nvPr/>
        </p:nvSpPr>
        <p:spPr>
          <a:xfrm>
            <a:off x="1315063" y="4425612"/>
            <a:ext cx="9052560" cy="20796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褒めて，認める</a:t>
            </a: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こと</a:t>
            </a:r>
            <a:r>
              <a:rPr kumimoji="1"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で子どもたちの「わかった」，「できた」を育て，よりよい学校を目指す。</a:t>
            </a:r>
            <a:endPar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02873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0"/>
            <a:ext cx="8596668" cy="683623"/>
          </a:xfrm>
        </p:spPr>
        <p:txBody>
          <a:bodyPr/>
          <a:lstStyle/>
          <a:p>
            <a:r>
              <a:rPr kumimoji="1" lang="ja-JP" altLang="en-US" dirty="0" smtClean="0"/>
              <a:t>ポジティブな行動支援をすることで</a:t>
            </a:r>
            <a:endParaRPr kumimoji="1" lang="ja-JP" altLang="en-US" dirty="0"/>
          </a:p>
        </p:txBody>
      </p:sp>
      <p:sp>
        <p:nvSpPr>
          <p:cNvPr id="4" name="正方形/長方形 3"/>
          <p:cNvSpPr/>
          <p:nvPr/>
        </p:nvSpPr>
        <p:spPr>
          <a:xfrm>
            <a:off x="822960" y="1227910"/>
            <a:ext cx="9640389" cy="18288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褒める，認めることにより，自己肯定感を高めることができる。「わかった」，「できた」という達成感を持たせることができる。</a:t>
            </a:r>
            <a:endParaRPr kumimoji="1" lang="en-US" altLang="ja-JP" sz="2800" dirty="0" smtClean="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5" name="正方形/長方形 4"/>
          <p:cNvSpPr/>
          <p:nvPr/>
        </p:nvSpPr>
        <p:spPr>
          <a:xfrm>
            <a:off x="822961" y="4846320"/>
            <a:ext cx="9640388" cy="1436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rgbClr val="FF0000"/>
                </a:solidFill>
                <a:latin typeface="UD デジタル 教科書体 N-B" panose="02020700000000000000" pitchFamily="17" charset="-128"/>
                <a:ea typeface="UD デジタル 教科書体 N-B" panose="02020700000000000000" pitchFamily="17" charset="-128"/>
              </a:rPr>
              <a:t>叱るためではなく，褒めるため認めるためにルールがあるという発想の転換が必要。</a:t>
            </a:r>
            <a:endPar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088" y="4421777"/>
            <a:ext cx="1508760" cy="2286000"/>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3320007"/>
            <a:ext cx="2286611" cy="1526313"/>
          </a:xfrm>
          <a:prstGeom prst="rect">
            <a:avLst/>
          </a:prstGeom>
        </p:spPr>
      </p:pic>
    </p:spTree>
    <p:extLst>
      <p:ext uri="{BB962C8B-B14F-4D97-AF65-F5344CB8AC3E}">
        <p14:creationId xmlns:p14="http://schemas.microsoft.com/office/powerpoint/2010/main" val="59991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8521" y="0"/>
            <a:ext cx="8596668" cy="1320800"/>
          </a:xfrm>
        </p:spPr>
        <p:txBody>
          <a:bodyPr/>
          <a:lstStyle/>
          <a:p>
            <a:r>
              <a:rPr lang="ja-JP" altLang="en-US" dirty="0"/>
              <a:t>ポジティブな</a:t>
            </a:r>
            <a:r>
              <a:rPr lang="ja-JP" altLang="en-US" dirty="0" smtClean="0"/>
              <a:t>行動支援の目指すもの</a:t>
            </a:r>
            <a:endParaRPr kumimoji="1" lang="ja-JP" altLang="en-US" dirty="0"/>
          </a:p>
        </p:txBody>
      </p:sp>
      <p:sp>
        <p:nvSpPr>
          <p:cNvPr id="4" name="ドーナツ 3"/>
          <p:cNvSpPr/>
          <p:nvPr/>
        </p:nvSpPr>
        <p:spPr>
          <a:xfrm>
            <a:off x="4426394" y="2338646"/>
            <a:ext cx="2293034" cy="195540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プラス</a:t>
            </a: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の</a:t>
            </a:r>
            <a:endPar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サイクル</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p:cNvSpPr/>
          <p:nvPr/>
        </p:nvSpPr>
        <p:spPr>
          <a:xfrm>
            <a:off x="2975317" y="829995"/>
            <a:ext cx="5233182" cy="119575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rgbClr val="0070C0"/>
                </a:solidFill>
                <a:latin typeface="UD デジタル 教科書体 NK-B" panose="02020700000000000000" pitchFamily="18" charset="-128"/>
                <a:ea typeface="UD デジタル 教科書体 NK-B" panose="02020700000000000000" pitchFamily="18" charset="-128"/>
              </a:rPr>
              <a:t>望ましい言動を見つけ，しっかり褒める（認める）。正しい行動を教える。</a:t>
            </a:r>
            <a:endPar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endParaRPr>
          </a:p>
        </p:txBody>
      </p:sp>
      <p:sp>
        <p:nvSpPr>
          <p:cNvPr id="6" name="曲折矢印 5"/>
          <p:cNvSpPr/>
          <p:nvPr/>
        </p:nvSpPr>
        <p:spPr>
          <a:xfrm rot="5186912">
            <a:off x="7638758" y="2253813"/>
            <a:ext cx="773723" cy="738554"/>
          </a:xfrm>
          <a:prstGeom prst="bentArrow">
            <a:avLst>
              <a:gd name="adj1" fmla="val 30218"/>
              <a:gd name="adj2" fmla="val 25000"/>
              <a:gd name="adj3" fmla="val 47341"/>
              <a:gd name="adj4" fmla="val 5742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p:cNvSpPr/>
          <p:nvPr/>
        </p:nvSpPr>
        <p:spPr>
          <a:xfrm>
            <a:off x="7109921" y="3080053"/>
            <a:ext cx="3990535" cy="119575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子どもは自分</a:t>
            </a:r>
            <a:r>
              <a:rPr kumimoji="1" lang="ja-JP" altLang="en-US" sz="2400" dirty="0" smtClean="0">
                <a:solidFill>
                  <a:srgbClr val="0070C0"/>
                </a:solidFill>
                <a:latin typeface="UD デジタル 教科書体 NK-B" panose="02020700000000000000" pitchFamily="18" charset="-128"/>
                <a:ea typeface="UD デジタル 教科書体 NK-B" panose="02020700000000000000" pitchFamily="18" charset="-128"/>
              </a:rPr>
              <a:t>に自信が持てる。どうすればいいかわかる。</a:t>
            </a:r>
            <a:endParaRPr kumimoji="1" lang="en-US" altLang="ja-JP" sz="2400" dirty="0">
              <a:solidFill>
                <a:srgbClr val="0070C0"/>
              </a:solidFill>
              <a:latin typeface="UD デジタル 教科書体 NK-B" panose="02020700000000000000" pitchFamily="18" charset="-128"/>
              <a:ea typeface="UD デジタル 教科書体 NK-B" panose="02020700000000000000" pitchFamily="18" charset="-128"/>
            </a:endParaRPr>
          </a:p>
        </p:txBody>
      </p:sp>
      <p:sp>
        <p:nvSpPr>
          <p:cNvPr id="8" name="曲折矢印 7"/>
          <p:cNvSpPr/>
          <p:nvPr/>
        </p:nvSpPr>
        <p:spPr>
          <a:xfrm rot="10045945">
            <a:off x="7638757" y="4399105"/>
            <a:ext cx="773723" cy="738554"/>
          </a:xfrm>
          <a:prstGeom prst="bentArrow">
            <a:avLst>
              <a:gd name="adj1" fmla="val 30218"/>
              <a:gd name="adj2" fmla="val 25000"/>
              <a:gd name="adj3" fmla="val 47341"/>
              <a:gd name="adj4" fmla="val 5742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2975317" y="5283913"/>
            <a:ext cx="5233182" cy="119575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前向き</a:t>
            </a:r>
            <a:r>
              <a:rPr kumimoji="1" lang="ja-JP" altLang="en-US" sz="2400" dirty="0" smtClean="0">
                <a:solidFill>
                  <a:srgbClr val="0070C0"/>
                </a:solidFill>
                <a:latin typeface="UD デジタル 教科書体 NK-B" panose="02020700000000000000" pitchFamily="18" charset="-128"/>
                <a:ea typeface="UD デジタル 教科書体 NK-B" panose="02020700000000000000" pitchFamily="18" charset="-128"/>
              </a:rPr>
              <a:t>で，意欲的になる。</a:t>
            </a:r>
            <a:endPar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endParaRPr>
          </a:p>
        </p:txBody>
      </p:sp>
      <p:sp>
        <p:nvSpPr>
          <p:cNvPr id="10" name="正方形/長方形 9"/>
          <p:cNvSpPr/>
          <p:nvPr/>
        </p:nvSpPr>
        <p:spPr>
          <a:xfrm>
            <a:off x="269108" y="2961674"/>
            <a:ext cx="3990535" cy="119575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rgbClr val="0070C0"/>
                </a:solidFill>
                <a:latin typeface="UD デジタル 教科書体 NK-B" panose="02020700000000000000" pitchFamily="18" charset="-128"/>
                <a:ea typeface="UD デジタル 教科書体 NK-B" panose="02020700000000000000" pitchFamily="18" charset="-128"/>
              </a:rPr>
              <a:t>指導の仕方がわかる。もっと良いところを見つけようとする。</a:t>
            </a:r>
            <a:endParaRPr kumimoji="1" lang="en-US" altLang="ja-JP" sz="2400" dirty="0">
              <a:solidFill>
                <a:srgbClr val="0070C0"/>
              </a:solidFill>
              <a:latin typeface="UD デジタル 教科書体 NK-B" panose="02020700000000000000" pitchFamily="18" charset="-128"/>
              <a:ea typeface="UD デジタル 教科書体 NK-B" panose="02020700000000000000" pitchFamily="18" charset="-128"/>
            </a:endParaRPr>
          </a:p>
        </p:txBody>
      </p:sp>
      <p:sp>
        <p:nvSpPr>
          <p:cNvPr id="11" name="曲折矢印 10"/>
          <p:cNvSpPr/>
          <p:nvPr/>
        </p:nvSpPr>
        <p:spPr>
          <a:xfrm rot="20235170">
            <a:off x="1717401" y="1956052"/>
            <a:ext cx="773723" cy="738554"/>
          </a:xfrm>
          <a:prstGeom prst="bentArrow">
            <a:avLst>
              <a:gd name="adj1" fmla="val 30218"/>
              <a:gd name="adj2" fmla="val 25000"/>
              <a:gd name="adj3" fmla="val 47341"/>
              <a:gd name="adj4" fmla="val 5742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曲折矢印 11"/>
          <p:cNvSpPr/>
          <p:nvPr/>
        </p:nvSpPr>
        <p:spPr>
          <a:xfrm rot="17185854">
            <a:off x="1877513" y="4439120"/>
            <a:ext cx="773723" cy="738554"/>
          </a:xfrm>
          <a:prstGeom prst="bentArrow">
            <a:avLst>
              <a:gd name="adj1" fmla="val 30218"/>
              <a:gd name="adj2" fmla="val 25000"/>
              <a:gd name="adj3" fmla="val 47341"/>
              <a:gd name="adj4" fmla="val 5742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67" y="829124"/>
            <a:ext cx="1610084" cy="1793966"/>
          </a:xfrm>
          <a:prstGeom prst="rect">
            <a:avLst/>
          </a:prstGeom>
        </p:spPr>
      </p:pic>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6825" y="4346917"/>
            <a:ext cx="2018134" cy="2181766"/>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8645" y="158814"/>
            <a:ext cx="1995122" cy="2687033"/>
          </a:xfrm>
          <a:prstGeom prst="rect">
            <a:avLst/>
          </a:prstGeom>
        </p:spPr>
      </p:pic>
    </p:spTree>
    <p:extLst>
      <p:ext uri="{BB962C8B-B14F-4D97-AF65-F5344CB8AC3E}">
        <p14:creationId xmlns:p14="http://schemas.microsoft.com/office/powerpoint/2010/main" val="125910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019" y="195942"/>
            <a:ext cx="8596668" cy="679269"/>
          </a:xfrm>
        </p:spPr>
        <p:txBody>
          <a:bodyPr/>
          <a:lstStyle/>
          <a:p>
            <a:r>
              <a:rPr kumimoji="1" lang="en-US" altLang="ja-JP" dirty="0" smtClean="0"/>
              <a:t>ABC</a:t>
            </a:r>
            <a:r>
              <a:rPr kumimoji="1" lang="ja-JP" altLang="en-US" dirty="0" smtClean="0"/>
              <a:t>分析とは</a:t>
            </a:r>
            <a:endParaRPr kumimoji="1" lang="ja-JP" altLang="en-US" dirty="0"/>
          </a:p>
        </p:txBody>
      </p:sp>
      <p:sp>
        <p:nvSpPr>
          <p:cNvPr id="4" name="正方形/長方形 3"/>
          <p:cNvSpPr/>
          <p:nvPr/>
        </p:nvSpPr>
        <p:spPr>
          <a:xfrm>
            <a:off x="979714" y="1948430"/>
            <a:ext cx="9235440" cy="2554545"/>
          </a:xfrm>
          <a:prstGeom prst="rect">
            <a:avLst/>
          </a:prstGeom>
        </p:spPr>
        <p:txBody>
          <a:bodyPr wrap="square">
            <a:spAutoFit/>
          </a:bodyPr>
          <a:lstStyle/>
          <a:p>
            <a:r>
              <a:rPr lang="en-US" altLang="ja-JP" sz="4000" dirty="0">
                <a:latin typeface="UD デジタル 教科書体 N-B" panose="02020700000000000000" pitchFamily="17" charset="-128"/>
                <a:ea typeface="UD デジタル 教科書体 N-B" panose="02020700000000000000" pitchFamily="17" charset="-128"/>
              </a:rPr>
              <a:t>ABA</a:t>
            </a:r>
            <a:r>
              <a:rPr lang="ja-JP" altLang="en-US" sz="4000" dirty="0">
                <a:latin typeface="UD デジタル 教科書体 N-B" panose="02020700000000000000" pitchFamily="17" charset="-128"/>
                <a:ea typeface="UD デジタル 教科書体 N-B" panose="02020700000000000000" pitchFamily="17" charset="-128"/>
              </a:rPr>
              <a:t>（応用行動分析）の中</a:t>
            </a:r>
            <a:r>
              <a:rPr lang="ja-JP" altLang="en-US" sz="4000" dirty="0" smtClean="0">
                <a:latin typeface="UD デジタル 教科書体 N-B" panose="02020700000000000000" pitchFamily="17" charset="-128"/>
                <a:ea typeface="UD デジタル 教科書体 N-B" panose="02020700000000000000" pitchFamily="17" charset="-128"/>
              </a:rPr>
              <a:t>で，行動</a:t>
            </a:r>
            <a:r>
              <a:rPr lang="ja-JP" altLang="en-US" sz="4000" dirty="0">
                <a:latin typeface="UD デジタル 教科書体 N-B" panose="02020700000000000000" pitchFamily="17" charset="-128"/>
                <a:ea typeface="UD デジタル 教科書体 N-B" panose="02020700000000000000" pitchFamily="17" charset="-128"/>
              </a:rPr>
              <a:t>問題に関してどうすれば行動を</a:t>
            </a:r>
            <a:r>
              <a:rPr lang="ja-JP" altLang="en-US" sz="4000" dirty="0" smtClean="0">
                <a:latin typeface="UD デジタル 教科書体 N-B" panose="02020700000000000000" pitchFamily="17" charset="-128"/>
                <a:ea typeface="UD デジタル 教科書体 N-B" panose="02020700000000000000" pitchFamily="17" charset="-128"/>
              </a:rPr>
              <a:t>増やしたり，減らしたり</a:t>
            </a:r>
            <a:r>
              <a:rPr lang="ja-JP" altLang="en-US" sz="4000" dirty="0">
                <a:latin typeface="UD デジタル 教科書体 N-B" panose="02020700000000000000" pitchFamily="17" charset="-128"/>
                <a:ea typeface="UD デジタル 教科書体 N-B" panose="02020700000000000000" pitchFamily="17" charset="-128"/>
              </a:rPr>
              <a:t>できるの</a:t>
            </a:r>
            <a:r>
              <a:rPr lang="ja-JP" altLang="en-US" sz="4000" dirty="0" smtClean="0">
                <a:latin typeface="UD デジタル 教科書体 N-B" panose="02020700000000000000" pitchFamily="17" charset="-128"/>
                <a:ea typeface="UD デジタル 教科書体 N-B" panose="02020700000000000000" pitchFamily="17" charset="-128"/>
              </a:rPr>
              <a:t>か，適切</a:t>
            </a:r>
            <a:r>
              <a:rPr lang="ja-JP" altLang="en-US" sz="4000" dirty="0">
                <a:latin typeface="UD デジタル 教科書体 N-B" panose="02020700000000000000" pitchFamily="17" charset="-128"/>
                <a:ea typeface="UD デジタル 教科書体 N-B" panose="02020700000000000000" pitchFamily="17" charset="-128"/>
              </a:rPr>
              <a:t>な対応方法を導き出す手法です。</a:t>
            </a:r>
          </a:p>
        </p:txBody>
      </p:sp>
    </p:spTree>
    <p:extLst>
      <p:ext uri="{BB962C8B-B14F-4D97-AF65-F5344CB8AC3E}">
        <p14:creationId xmlns:p14="http://schemas.microsoft.com/office/powerpoint/2010/main" val="1046134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p:cNvSpPr/>
          <p:nvPr/>
        </p:nvSpPr>
        <p:spPr>
          <a:xfrm>
            <a:off x="611777" y="3331921"/>
            <a:ext cx="9784079" cy="104681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535577" y="2455817"/>
            <a:ext cx="1867989" cy="1711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600" dirty="0" smtClean="0">
                <a:latin typeface="UD デジタル 教科書体 N-B" panose="02020700000000000000" pitchFamily="17" charset="-128"/>
                <a:ea typeface="UD デジタル 教科書体 N-B" panose="02020700000000000000" pitchFamily="17" charset="-128"/>
              </a:rPr>
              <a:t>A</a:t>
            </a:r>
            <a:endParaRPr kumimoji="1" lang="ja-JP" altLang="en-US" sz="6600" dirty="0">
              <a:latin typeface="UD デジタル 教科書体 N-B" panose="02020700000000000000" pitchFamily="17" charset="-128"/>
              <a:ea typeface="UD デジタル 教科書体 N-B" panose="02020700000000000000" pitchFamily="17" charset="-128"/>
            </a:endParaRPr>
          </a:p>
        </p:txBody>
      </p:sp>
      <p:sp>
        <p:nvSpPr>
          <p:cNvPr id="6" name="角丸四角形 5"/>
          <p:cNvSpPr/>
          <p:nvPr/>
        </p:nvSpPr>
        <p:spPr>
          <a:xfrm>
            <a:off x="4593771" y="2455817"/>
            <a:ext cx="1867989" cy="171123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600" dirty="0" smtClean="0">
                <a:latin typeface="UD デジタル 教科書体 N-B" panose="02020700000000000000" pitchFamily="17" charset="-128"/>
                <a:ea typeface="UD デジタル 教科書体 N-B" panose="02020700000000000000" pitchFamily="17" charset="-128"/>
              </a:rPr>
              <a:t>B</a:t>
            </a:r>
            <a:endParaRPr kumimoji="1" lang="ja-JP" altLang="en-US" sz="6600" dirty="0">
              <a:latin typeface="UD デジタル 教科書体 N-B" panose="02020700000000000000" pitchFamily="17" charset="-128"/>
              <a:ea typeface="UD デジタル 教科書体 N-B" panose="02020700000000000000" pitchFamily="17" charset="-128"/>
            </a:endParaRPr>
          </a:p>
        </p:txBody>
      </p:sp>
      <p:sp>
        <p:nvSpPr>
          <p:cNvPr id="7" name="角丸四角形 6"/>
          <p:cNvSpPr/>
          <p:nvPr/>
        </p:nvSpPr>
        <p:spPr>
          <a:xfrm>
            <a:off x="8651965" y="2455817"/>
            <a:ext cx="1867989" cy="17112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600" dirty="0" smtClean="0">
                <a:latin typeface="UD デジタル 教科書体 N-B" panose="02020700000000000000" pitchFamily="17" charset="-128"/>
                <a:ea typeface="UD デジタル 教科書体 N-B" panose="02020700000000000000" pitchFamily="17" charset="-128"/>
              </a:rPr>
              <a:t>C</a:t>
            </a:r>
          </a:p>
        </p:txBody>
      </p:sp>
      <p:sp>
        <p:nvSpPr>
          <p:cNvPr id="8" name="テキスト ボックス 7"/>
          <p:cNvSpPr txBox="1"/>
          <p:nvPr/>
        </p:nvSpPr>
        <p:spPr>
          <a:xfrm>
            <a:off x="901337" y="2086485"/>
            <a:ext cx="1319349" cy="369332"/>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行動の前</a:t>
            </a:r>
          </a:p>
        </p:txBody>
      </p:sp>
      <p:sp>
        <p:nvSpPr>
          <p:cNvPr id="9" name="テキスト ボックス 8"/>
          <p:cNvSpPr txBox="1"/>
          <p:nvPr/>
        </p:nvSpPr>
        <p:spPr>
          <a:xfrm>
            <a:off x="4959531" y="2086485"/>
            <a:ext cx="1319349" cy="369332"/>
          </a:xfrm>
          <a:prstGeom prst="rect">
            <a:avLst/>
          </a:prstGeom>
          <a:noFill/>
        </p:spPr>
        <p:txBody>
          <a:bodyPr wrap="square" rtlCol="0">
            <a:spAutoFit/>
          </a:bodyPr>
          <a:lstStyle/>
          <a:p>
            <a:r>
              <a:rPr kumimoji="1" lang="ja-JP" altLang="en-US" dirty="0" smtClean="0">
                <a:latin typeface="UD デジタル 教科書体 N-B" panose="02020700000000000000" pitchFamily="17" charset="-128"/>
                <a:ea typeface="UD デジタル 教科書体 N-B" panose="02020700000000000000" pitchFamily="17" charset="-128"/>
              </a:rPr>
              <a:t>　行動</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10" name="テキスト ボックス 9"/>
          <p:cNvSpPr txBox="1"/>
          <p:nvPr/>
        </p:nvSpPr>
        <p:spPr>
          <a:xfrm>
            <a:off x="9017725" y="2086485"/>
            <a:ext cx="1319349" cy="369332"/>
          </a:xfrm>
          <a:prstGeom prst="rect">
            <a:avLst/>
          </a:prstGeom>
          <a:noFill/>
        </p:spPr>
        <p:txBody>
          <a:bodyPr wrap="square" rtlCol="0">
            <a:spAutoFit/>
          </a:bodyPr>
          <a:lstStyle/>
          <a:p>
            <a:r>
              <a:rPr kumimoji="1" lang="ja-JP" altLang="en-US" dirty="0" smtClean="0">
                <a:latin typeface="UD デジタル 教科書体 N-B" panose="02020700000000000000" pitchFamily="17" charset="-128"/>
                <a:ea typeface="UD デジタル 教科書体 N-B" panose="02020700000000000000" pitchFamily="17" charset="-128"/>
              </a:rPr>
              <a:t>行動の後</a:t>
            </a:r>
            <a:endParaRPr kumimoji="1" lang="en-US" altLang="ja-JP" dirty="0" smtClean="0">
              <a:latin typeface="UD デジタル 教科書体 N-B" panose="02020700000000000000" pitchFamily="17" charset="-128"/>
              <a:ea typeface="UD デジタル 教科書体 N-B" panose="02020700000000000000" pitchFamily="17" charset="-128"/>
            </a:endParaRPr>
          </a:p>
        </p:txBody>
      </p:sp>
      <p:sp>
        <p:nvSpPr>
          <p:cNvPr id="11" name="右矢印 10"/>
          <p:cNvSpPr/>
          <p:nvPr/>
        </p:nvSpPr>
        <p:spPr>
          <a:xfrm>
            <a:off x="2847703" y="2965269"/>
            <a:ext cx="1319348" cy="705394"/>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6897188" y="2958737"/>
            <a:ext cx="1319348" cy="705394"/>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51113" y="3670663"/>
            <a:ext cx="1619795" cy="369332"/>
          </a:xfrm>
          <a:prstGeom prst="rect">
            <a:avLst/>
          </a:prstGeom>
          <a:noFill/>
        </p:spPr>
        <p:txBody>
          <a:bodyPr wrap="square" rtlCol="0">
            <a:spAutoFit/>
          </a:bodyPr>
          <a:lstStyle/>
          <a:p>
            <a:r>
              <a:rPr kumimoji="1" lang="en-US" altLang="ja-JP" dirty="0" smtClean="0"/>
              <a:t>Antecedents</a:t>
            </a:r>
            <a:endParaRPr kumimoji="1" lang="ja-JP" altLang="en-US" dirty="0"/>
          </a:p>
        </p:txBody>
      </p:sp>
      <p:sp>
        <p:nvSpPr>
          <p:cNvPr id="14" name="テキスト ボックス 13"/>
          <p:cNvSpPr txBox="1"/>
          <p:nvPr/>
        </p:nvSpPr>
        <p:spPr>
          <a:xfrm>
            <a:off x="5029198" y="3670663"/>
            <a:ext cx="1180013" cy="369332"/>
          </a:xfrm>
          <a:prstGeom prst="rect">
            <a:avLst/>
          </a:prstGeom>
          <a:noFill/>
        </p:spPr>
        <p:txBody>
          <a:bodyPr wrap="square" rtlCol="0">
            <a:spAutoFit/>
          </a:bodyPr>
          <a:lstStyle/>
          <a:p>
            <a:r>
              <a:rPr kumimoji="1" lang="en-US" altLang="ja-JP" dirty="0" smtClean="0"/>
              <a:t>Behavior</a:t>
            </a:r>
            <a:endParaRPr kumimoji="1" lang="ja-JP" altLang="en-US" dirty="0"/>
          </a:p>
        </p:txBody>
      </p:sp>
      <p:sp>
        <p:nvSpPr>
          <p:cNvPr id="15" name="テキスト ボックス 14"/>
          <p:cNvSpPr txBox="1"/>
          <p:nvPr/>
        </p:nvSpPr>
        <p:spPr>
          <a:xfrm>
            <a:off x="8776061" y="3664131"/>
            <a:ext cx="1619795" cy="369332"/>
          </a:xfrm>
          <a:prstGeom prst="rect">
            <a:avLst/>
          </a:prstGeom>
          <a:noFill/>
        </p:spPr>
        <p:txBody>
          <a:bodyPr wrap="square" rtlCol="0">
            <a:spAutoFit/>
          </a:bodyPr>
          <a:lstStyle/>
          <a:p>
            <a:r>
              <a:rPr kumimoji="1" lang="en-US" altLang="ja-JP" dirty="0" smtClean="0"/>
              <a:t>Consequences</a:t>
            </a:r>
            <a:endParaRPr kumimoji="1" lang="ja-JP" altLang="en-US" dirty="0"/>
          </a:p>
        </p:txBody>
      </p:sp>
      <p:sp>
        <p:nvSpPr>
          <p:cNvPr id="16" name="テキスト ボックス 15"/>
          <p:cNvSpPr txBox="1"/>
          <p:nvPr/>
        </p:nvSpPr>
        <p:spPr>
          <a:xfrm>
            <a:off x="627017" y="4441371"/>
            <a:ext cx="1743891" cy="1200329"/>
          </a:xfrm>
          <a:prstGeom prst="rect">
            <a:avLst/>
          </a:prstGeom>
          <a:noFill/>
        </p:spPr>
        <p:txBody>
          <a:bodyPr wrap="square" rtlCol="0">
            <a:spAutoFit/>
          </a:bodyPr>
          <a:lstStyle/>
          <a:p>
            <a:r>
              <a:rPr kumimoji="1" lang="ja-JP" altLang="en-US" dirty="0" smtClean="0">
                <a:latin typeface="UD デジタル 教科書体 N-B" panose="02020700000000000000" pitchFamily="17" charset="-128"/>
                <a:ea typeface="UD デジタル 教科書体 N-B" panose="02020700000000000000" pitchFamily="17" charset="-128"/>
              </a:rPr>
              <a:t>望ましい行動を引き出す工夫。事前の仕掛け</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17" name="テキスト ボックス 16"/>
          <p:cNvSpPr txBox="1"/>
          <p:nvPr/>
        </p:nvSpPr>
        <p:spPr>
          <a:xfrm>
            <a:off x="4521925" y="4441371"/>
            <a:ext cx="2011680" cy="646331"/>
          </a:xfrm>
          <a:prstGeom prst="rect">
            <a:avLst/>
          </a:prstGeom>
          <a:noFill/>
        </p:spPr>
        <p:txBody>
          <a:bodyPr wrap="square" rtlCol="0">
            <a:spAutoFit/>
          </a:bodyPr>
          <a:lstStyle/>
          <a:p>
            <a:r>
              <a:rPr kumimoji="1" lang="ja-JP" altLang="en-US" dirty="0" smtClean="0">
                <a:latin typeface="UD デジタル 教科書体 N-B" panose="02020700000000000000" pitchFamily="17" charset="-128"/>
                <a:ea typeface="UD デジタル 教科書体 N-B" panose="02020700000000000000" pitchFamily="17" charset="-128"/>
              </a:rPr>
              <a:t>望ましい行動を教えるアイディア</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18" name="テキスト ボックス 17"/>
          <p:cNvSpPr txBox="1"/>
          <p:nvPr/>
        </p:nvSpPr>
        <p:spPr>
          <a:xfrm>
            <a:off x="8503920" y="4441370"/>
            <a:ext cx="2364377" cy="1477328"/>
          </a:xfrm>
          <a:prstGeom prst="rect">
            <a:avLst/>
          </a:prstGeom>
          <a:noFill/>
        </p:spPr>
        <p:txBody>
          <a:bodyPr wrap="square" rtlCol="0">
            <a:spAutoFit/>
          </a:bodyPr>
          <a:lstStyle/>
          <a:p>
            <a:r>
              <a:rPr kumimoji="1" lang="ja-JP" altLang="en-US" dirty="0" smtClean="0">
                <a:latin typeface="UD デジタル 教科書体 N-B" panose="02020700000000000000" pitchFamily="17" charset="-128"/>
                <a:ea typeface="UD デジタル 教科書体 N-B" panose="02020700000000000000" pitchFamily="17" charset="-128"/>
              </a:rPr>
              <a:t>望ましい行動が繰り返されるような工夫，ポジティブフィードバックの方法（褒める・認める）</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20" name="テキスト ボックス 19"/>
          <p:cNvSpPr txBox="1"/>
          <p:nvPr/>
        </p:nvSpPr>
        <p:spPr>
          <a:xfrm>
            <a:off x="241661" y="1080666"/>
            <a:ext cx="2638697" cy="461665"/>
          </a:xfrm>
          <a:prstGeom prst="rect">
            <a:avLst/>
          </a:prstGeom>
          <a:noFill/>
        </p:spPr>
        <p:txBody>
          <a:bodyPr wrap="square" rtlCol="0">
            <a:spAutoFit/>
          </a:bodyPr>
          <a:lstStyle/>
          <a:p>
            <a:r>
              <a:rPr kumimoji="1" lang="ja-JP" altLang="en-US" sz="2400" dirty="0" smtClean="0">
                <a:latin typeface="UD デジタル 教科書体 N-B" panose="02020700000000000000" pitchFamily="17" charset="-128"/>
                <a:ea typeface="UD デジタル 教科書体 N-B" panose="02020700000000000000" pitchFamily="17" charset="-128"/>
              </a:rPr>
              <a:t>「〇〇のときに」</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21" name="テキスト ボックス 20"/>
          <p:cNvSpPr txBox="1"/>
          <p:nvPr/>
        </p:nvSpPr>
        <p:spPr>
          <a:xfrm>
            <a:off x="4247604" y="1080666"/>
            <a:ext cx="2743200" cy="461665"/>
          </a:xfrm>
          <a:prstGeom prst="rect">
            <a:avLst/>
          </a:prstGeom>
          <a:noFill/>
        </p:spPr>
        <p:txBody>
          <a:bodyPr wrap="square" rtlCol="0">
            <a:spAutoFit/>
          </a:bodyPr>
          <a:lstStyle/>
          <a:p>
            <a:r>
              <a:rPr kumimoji="1" lang="ja-JP" altLang="en-US" sz="2400" dirty="0" smtClean="0">
                <a:latin typeface="UD デジタル 教科書体 N-B" panose="02020700000000000000" pitchFamily="17" charset="-128"/>
                <a:ea typeface="UD デジタル 教科書体 N-B" panose="02020700000000000000" pitchFamily="17" charset="-128"/>
              </a:rPr>
              <a:t>「△△をしたら」</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22" name="テキスト ボックス 21"/>
          <p:cNvSpPr txBox="1"/>
          <p:nvPr/>
        </p:nvSpPr>
        <p:spPr>
          <a:xfrm>
            <a:off x="7675517" y="1080666"/>
            <a:ext cx="4021182" cy="461665"/>
          </a:xfrm>
          <a:prstGeom prst="rect">
            <a:avLst/>
          </a:prstGeom>
          <a:noFill/>
        </p:spPr>
        <p:txBody>
          <a:bodyPr wrap="square" rtlCol="0">
            <a:spAutoFit/>
          </a:bodyPr>
          <a:lstStyle/>
          <a:p>
            <a:r>
              <a:rPr kumimoji="1" lang="ja-JP" altLang="en-US" sz="2400" dirty="0" smtClean="0">
                <a:latin typeface="UD デジタル 教科書体 N-B" panose="02020700000000000000" pitchFamily="17" charset="-128"/>
                <a:ea typeface="UD デジタル 教科書体 N-B" panose="02020700000000000000" pitchFamily="17" charset="-128"/>
              </a:rPr>
              <a:t>「その結果□□になった」</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23" name="正方形/長方形 22"/>
          <p:cNvSpPr/>
          <p:nvPr/>
        </p:nvSpPr>
        <p:spPr>
          <a:xfrm>
            <a:off x="669470" y="5981332"/>
            <a:ext cx="10097589" cy="830997"/>
          </a:xfrm>
          <a:prstGeom prst="rect">
            <a:avLst/>
          </a:prstGeom>
        </p:spPr>
        <p:txBody>
          <a:bodyPr wrap="square">
            <a:spAutoFit/>
          </a:bodyPr>
          <a:lstStyle/>
          <a:p>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「人の行動や心の動き</a:t>
            </a:r>
            <a:r>
              <a:rPr lang="ja-JP" altLang="en-US" sz="2400" dirty="0" smtClean="0">
                <a:solidFill>
                  <a:srgbClr val="FF0000"/>
                </a:solidFill>
                <a:latin typeface="UD デジタル 教科書体 N-B" panose="02020700000000000000" pitchFamily="17" charset="-128"/>
                <a:ea typeface="UD デジタル 教科書体 N-B" panose="02020700000000000000" pitchFamily="17" charset="-128"/>
              </a:rPr>
              <a:t>は，「</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個人」と周りの「環境」との相互作用によって生じる」と</a:t>
            </a:r>
            <a:r>
              <a:rPr lang="ja-JP" altLang="en-US" sz="2400" dirty="0" smtClean="0">
                <a:solidFill>
                  <a:srgbClr val="FF0000"/>
                </a:solidFill>
                <a:latin typeface="UD デジタル 教科書体 N-B" panose="02020700000000000000" pitchFamily="17" charset="-128"/>
                <a:ea typeface="UD デジタル 教科書体 N-B" panose="02020700000000000000" pitchFamily="17" charset="-128"/>
              </a:rPr>
              <a:t>いう</a:t>
            </a:r>
            <a:r>
              <a:rPr lang="en-US" altLang="ja-JP" sz="2400" dirty="0" smtClean="0">
                <a:solidFill>
                  <a:srgbClr val="FF0000"/>
                </a:solidFill>
                <a:latin typeface="UD デジタル 教科書体 N-B" panose="02020700000000000000" pitchFamily="17" charset="-128"/>
                <a:ea typeface="UD デジタル 教科書体 N-B" panose="02020700000000000000" pitchFamily="17" charset="-128"/>
              </a:rPr>
              <a:t>ABA</a:t>
            </a: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の基本的な考えに基づいています。</a:t>
            </a:r>
            <a:endParaRPr lang="ja-JP" altLang="en-US" sz="2400" dirty="0">
              <a:solidFill>
                <a:srgbClr val="FF0000"/>
              </a:solidFill>
              <a:effectLst/>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78589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100149"/>
            <a:ext cx="9446380" cy="827314"/>
          </a:xfrm>
        </p:spPr>
        <p:txBody>
          <a:bodyPr>
            <a:normAutofit/>
          </a:bodyPr>
          <a:lstStyle/>
          <a:p>
            <a:r>
              <a:rPr lang="ja-JP" altLang="en-US" dirty="0"/>
              <a:t>実践</a:t>
            </a:r>
            <a:r>
              <a:rPr lang="ja-JP" altLang="en-US" dirty="0" smtClean="0"/>
              <a:t>事例①　行動チャート（総社西中学校）</a:t>
            </a:r>
            <a:endParaRPr kumimoji="1" lang="ja-JP" altLang="en-US" dirty="0"/>
          </a:p>
        </p:txBody>
      </p:sp>
      <p:sp>
        <p:nvSpPr>
          <p:cNvPr id="4" name="正方形/長方形 3"/>
          <p:cNvSpPr/>
          <p:nvPr/>
        </p:nvSpPr>
        <p:spPr>
          <a:xfrm>
            <a:off x="677334" y="1293223"/>
            <a:ext cx="10426095" cy="5042263"/>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「行動チャート」は，</a:t>
            </a:r>
            <a:r>
              <a:rPr kumimoji="1" lang="en-US" altLang="ja-JP" sz="3200" dirty="0" smtClean="0">
                <a:solidFill>
                  <a:schemeClr val="tx1"/>
                </a:solidFill>
                <a:latin typeface="UD デジタル 教科書体 N-B" panose="02020700000000000000" pitchFamily="17" charset="-128"/>
                <a:ea typeface="UD デジタル 教科書体 N-B" panose="02020700000000000000" pitchFamily="17" charset="-128"/>
              </a:rPr>
              <a:t>PBIS</a:t>
            </a:r>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の旗印であると同時に，</a:t>
            </a:r>
            <a:r>
              <a:rPr kumimoji="1" lang="ja-JP" altLang="en-US" sz="3200" u="sng" dirty="0" smtClean="0">
                <a:solidFill>
                  <a:schemeClr val="tx1"/>
                </a:solidFill>
                <a:latin typeface="UD デジタル 教科書体 N-B" panose="02020700000000000000" pitchFamily="17" charset="-128"/>
                <a:ea typeface="UD デジタル 教科書体 N-B" panose="02020700000000000000" pitchFamily="17" charset="-128"/>
              </a:rPr>
              <a:t>目標や方向性を示す灯台の意味があります。</a:t>
            </a:r>
            <a:endParaRPr kumimoji="1" lang="en-US" altLang="ja-JP" sz="3200" u="sng" dirty="0" smtClean="0">
              <a:solidFill>
                <a:schemeClr val="tx1"/>
              </a:solidFill>
              <a:latin typeface="UD デジタル 教科書体 N-B" panose="02020700000000000000" pitchFamily="17" charset="-128"/>
              <a:ea typeface="UD デジタル 教科書体 N-B" panose="02020700000000000000" pitchFamily="17" charset="-128"/>
            </a:endParaRPr>
          </a:p>
          <a:p>
            <a:endParaRPr kumimoji="1" lang="en-US" altLang="ja-JP" sz="3200" dirty="0" smtClean="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総社西中学校では「人・物・時間を大切に」を合言葉を軸に，各活動場面での目標を「総社西中学校で期待される行動」として設定し，これをポスターにして校内に掲示した。</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606678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28546" y="261405"/>
            <a:ext cx="10453259" cy="6139395"/>
          </a:xfrm>
          <a:prstGeom prst="rect">
            <a:avLst/>
          </a:prstGeom>
          <a:ln>
            <a:solidFill>
              <a:schemeClr val="tx1"/>
            </a:solidFill>
          </a:ln>
        </p:spPr>
      </p:pic>
    </p:spTree>
    <p:extLst>
      <p:ext uri="{BB962C8B-B14F-4D97-AF65-F5344CB8AC3E}">
        <p14:creationId xmlns:p14="http://schemas.microsoft.com/office/powerpoint/2010/main" val="2102688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113211"/>
            <a:ext cx="8596668" cy="788126"/>
          </a:xfrm>
        </p:spPr>
        <p:txBody>
          <a:bodyPr/>
          <a:lstStyle/>
          <a:p>
            <a:r>
              <a:rPr kumimoji="1" lang="ja-JP" altLang="en-US" dirty="0" smtClean="0"/>
              <a:t>実践事例②　</a:t>
            </a:r>
            <a:r>
              <a:rPr kumimoji="1" lang="en-US" altLang="ja-JP" dirty="0" smtClean="0"/>
              <a:t>Good Behavior</a:t>
            </a:r>
            <a:r>
              <a:rPr kumimoji="1" lang="ja-JP" altLang="en-US" dirty="0" smtClean="0"/>
              <a:t>チケット</a:t>
            </a:r>
            <a:endParaRPr kumimoji="1" lang="ja-JP" altLang="en-US" dirty="0"/>
          </a:p>
        </p:txBody>
      </p:sp>
      <p:sp>
        <p:nvSpPr>
          <p:cNvPr id="4" name="正方形/長方形 3"/>
          <p:cNvSpPr/>
          <p:nvPr/>
        </p:nvSpPr>
        <p:spPr>
          <a:xfrm>
            <a:off x="677334" y="1149531"/>
            <a:ext cx="10371910" cy="517289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生徒のよい行動を「可視化」することを目的とした実践です。生徒と教師の人間関係を築くことや生徒の自己肯定感や自尊感情を高めるだけでなく，総社市では「先手必勝の生徒指導」というキーワードがあります。これは何か問題が起きてから保護者と連絡を取るのではなく，普段から子どもの「よい行い」をもとにつながり合うことで，教職員と保護者とのポジティブな人間関係を積極的に築いていきたいという理念を表している。</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541905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235131"/>
            <a:ext cx="8596668" cy="722811"/>
          </a:xfrm>
        </p:spPr>
        <p:txBody>
          <a:bodyPr/>
          <a:lstStyle/>
          <a:p>
            <a:r>
              <a:rPr kumimoji="1" lang="ja-JP" altLang="en-US" dirty="0" smtClean="0"/>
              <a:t>目的</a:t>
            </a:r>
            <a:endParaRPr kumimoji="1" lang="ja-JP" altLang="en-US" dirty="0"/>
          </a:p>
        </p:txBody>
      </p:sp>
      <p:sp>
        <p:nvSpPr>
          <p:cNvPr id="3" name="コンテンツ プレースホルダー 2"/>
          <p:cNvSpPr>
            <a:spLocks noGrp="1"/>
          </p:cNvSpPr>
          <p:nvPr>
            <p:ph idx="1"/>
          </p:nvPr>
        </p:nvSpPr>
        <p:spPr>
          <a:xfrm>
            <a:off x="990843" y="2155371"/>
            <a:ext cx="8596668" cy="2717075"/>
          </a:xfrm>
        </p:spPr>
        <p:txBody>
          <a:bodyPr>
            <a:normAutofit/>
          </a:bodyPr>
          <a:lstStyle/>
          <a:p>
            <a:pPr marL="0" indent="0">
              <a:buNone/>
            </a:pPr>
            <a:r>
              <a:rPr kumimoji="1" lang="en-US" altLang="ja-JP" sz="3600" dirty="0" smtClean="0">
                <a:latin typeface="UD デジタル 教科書体 N-B" panose="02020700000000000000" pitchFamily="17" charset="-128"/>
                <a:ea typeface="UD デジタル 教科書体 N-B" panose="02020700000000000000" pitchFamily="17" charset="-128"/>
              </a:rPr>
              <a:t>PBIS</a:t>
            </a:r>
            <a:r>
              <a:rPr kumimoji="1" lang="ja-JP" altLang="en-US" sz="3600" dirty="0" smtClean="0">
                <a:latin typeface="UD デジタル 教科書体 N-B" panose="02020700000000000000" pitchFamily="17" charset="-128"/>
                <a:ea typeface="UD デジタル 教科書体 N-B" panose="02020700000000000000" pitchFamily="17" charset="-128"/>
              </a:rPr>
              <a:t>（ポジティブな行動介入と支援）の考え方を知り，次から行われる各ブロックの研究や日常での指導・支援に生かしていく。</a:t>
            </a:r>
            <a:endParaRPr kumimoji="1" lang="ja-JP" altLang="en-US" sz="36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07571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45278" y="1332413"/>
            <a:ext cx="10709335" cy="4585062"/>
          </a:xfrm>
          <a:prstGeom prst="rect">
            <a:avLst/>
          </a:prstGeom>
          <a:ln>
            <a:solidFill>
              <a:schemeClr val="tx1"/>
            </a:solidFill>
          </a:ln>
        </p:spPr>
      </p:pic>
    </p:spTree>
    <p:extLst>
      <p:ext uri="{BB962C8B-B14F-4D97-AF65-F5344CB8AC3E}">
        <p14:creationId xmlns:p14="http://schemas.microsoft.com/office/powerpoint/2010/main" val="3552037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0"/>
            <a:ext cx="8596668" cy="657497"/>
          </a:xfrm>
        </p:spPr>
        <p:txBody>
          <a:bodyPr/>
          <a:lstStyle/>
          <a:p>
            <a:r>
              <a:rPr kumimoji="1" lang="ja-JP" altLang="en-US" dirty="0" smtClean="0"/>
              <a:t>グループでの活動の流れ</a:t>
            </a:r>
            <a:endParaRPr kumimoji="1" lang="ja-JP" altLang="en-US" dirty="0"/>
          </a:p>
        </p:txBody>
      </p:sp>
      <p:sp>
        <p:nvSpPr>
          <p:cNvPr id="3" name="コンテンツ プレースホルダー 2"/>
          <p:cNvSpPr>
            <a:spLocks noGrp="1"/>
          </p:cNvSpPr>
          <p:nvPr>
            <p:ph idx="1"/>
          </p:nvPr>
        </p:nvSpPr>
        <p:spPr>
          <a:xfrm>
            <a:off x="677334" y="875211"/>
            <a:ext cx="8596668" cy="5166151"/>
          </a:xfrm>
        </p:spPr>
        <p:txBody>
          <a:bodyPr>
            <a:normAutofit/>
          </a:bodyPr>
          <a:lstStyle/>
          <a:p>
            <a:r>
              <a:rPr kumimoji="1" lang="ja-JP" altLang="en-US" sz="2800" dirty="0" smtClean="0">
                <a:latin typeface="UD デジタル 教科書体 N-B" panose="02020700000000000000" pitchFamily="17" charset="-128"/>
                <a:ea typeface="UD デジタル 教科書体 N-B" panose="02020700000000000000" pitchFamily="17" charset="-128"/>
              </a:rPr>
              <a:t>①各グループでリフレーミングシートの記入を行う。（１５分）</a:t>
            </a:r>
            <a:endParaRPr kumimoji="1" lang="en-US" altLang="ja-JP" sz="2800" dirty="0" smtClean="0">
              <a:latin typeface="UD デジタル 教科書体 N-B" panose="02020700000000000000" pitchFamily="17" charset="-128"/>
              <a:ea typeface="UD デジタル 教科書体 N-B" panose="02020700000000000000" pitchFamily="17" charset="-128"/>
            </a:endParaRPr>
          </a:p>
          <a:p>
            <a:r>
              <a:rPr kumimoji="1" lang="ja-JP" altLang="en-US" sz="2800" dirty="0" smtClean="0">
                <a:latin typeface="UD デジタル 教科書体 N-B" panose="02020700000000000000" pitchFamily="17" charset="-128"/>
                <a:ea typeface="UD デジタル 教科書体 N-B" panose="02020700000000000000" pitchFamily="17" charset="-128"/>
              </a:rPr>
              <a:t>②ホストを残し、他のメンバーは別のグループの場所にいき、話しをきく。</a:t>
            </a:r>
            <a:endParaRPr kumimoji="1" lang="en-US" altLang="ja-JP" sz="2800" dirty="0" smtClean="0">
              <a:latin typeface="UD デジタル 教科書体 N-B" panose="02020700000000000000" pitchFamily="17" charset="-128"/>
              <a:ea typeface="UD デジタル 教科書体 N-B" panose="02020700000000000000" pitchFamily="17" charset="-128"/>
            </a:endParaRPr>
          </a:p>
          <a:p>
            <a:r>
              <a:rPr kumimoji="1" lang="ja-JP" altLang="en-US" sz="2800" dirty="0" smtClean="0">
                <a:latin typeface="UD デジタル 教科書体 N-B" panose="02020700000000000000" pitchFamily="17" charset="-128"/>
                <a:ea typeface="UD デジタル 教科書体 N-B" panose="02020700000000000000" pitchFamily="17" charset="-128"/>
              </a:rPr>
              <a:t>ホストは他のグループから来たメンバーに説明をする。（５分程度）</a:t>
            </a:r>
            <a:endParaRPr kumimoji="1" lang="en-US" altLang="ja-JP" sz="2800" dirty="0" smtClean="0">
              <a:latin typeface="UD デジタル 教科書体 N-B" panose="02020700000000000000" pitchFamily="17" charset="-128"/>
              <a:ea typeface="UD デジタル 教科書体 N-B" panose="02020700000000000000" pitchFamily="17" charset="-128"/>
            </a:endParaRPr>
          </a:p>
          <a:p>
            <a:r>
              <a:rPr kumimoji="1" lang="ja-JP" altLang="en-US" sz="2800" dirty="0" smtClean="0">
                <a:latin typeface="UD デジタル 教科書体 N-B" panose="02020700000000000000" pitchFamily="17" charset="-128"/>
                <a:ea typeface="UD デジタル 教科書体 N-B" panose="02020700000000000000" pitchFamily="17" charset="-128"/>
              </a:rPr>
              <a:t>③話しを聞いたうえで自分のグループに戻りもう一度考え、作成する。（１０分程度）</a:t>
            </a:r>
            <a:endParaRPr kumimoji="1" lang="en-US" altLang="ja-JP" sz="2800" dirty="0" smtClean="0">
              <a:latin typeface="UD デジタル 教科書体 N-B" panose="02020700000000000000" pitchFamily="17" charset="-128"/>
              <a:ea typeface="UD デジタル 教科書体 N-B" panose="02020700000000000000" pitchFamily="17" charset="-128"/>
            </a:endParaRPr>
          </a:p>
          <a:p>
            <a:r>
              <a:rPr kumimoji="1" lang="ja-JP" altLang="en-US" sz="2800" dirty="0" smtClean="0">
                <a:latin typeface="UD デジタル 教科書体 N-B" panose="02020700000000000000" pitchFamily="17" charset="-128"/>
                <a:ea typeface="UD デジタル 教科書体 N-B" panose="02020700000000000000" pitchFamily="17" charset="-128"/>
              </a:rPr>
              <a:t>④全体共有をする。（５分程度）</a:t>
            </a:r>
            <a:endParaRPr kumimoji="1" lang="ja-JP" altLang="en-US" sz="28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311780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863" y="203200"/>
            <a:ext cx="8596668" cy="901700"/>
          </a:xfrm>
        </p:spPr>
        <p:txBody>
          <a:bodyPr/>
          <a:lstStyle/>
          <a:p>
            <a:r>
              <a:rPr kumimoji="1" lang="ja-JP" altLang="en-US" dirty="0" smtClean="0"/>
              <a:t>本日の内容</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8081472"/>
              </p:ext>
            </p:extLst>
          </p:nvPr>
        </p:nvGraphicFramePr>
        <p:xfrm>
          <a:off x="279400" y="1104900"/>
          <a:ext cx="11696700" cy="4206240"/>
        </p:xfrm>
        <a:graphic>
          <a:graphicData uri="http://schemas.openxmlformats.org/drawingml/2006/table">
            <a:tbl>
              <a:tblPr firstRow="1" bandRow="1">
                <a:tableStyleId>{72833802-FEF1-4C79-8D5D-14CF1EAF98D9}</a:tableStyleId>
              </a:tblPr>
              <a:tblGrid>
                <a:gridCol w="3062724">
                  <a:extLst>
                    <a:ext uri="{9D8B030D-6E8A-4147-A177-3AD203B41FA5}">
                      <a16:colId xmlns:a16="http://schemas.microsoft.com/office/drawing/2014/main" val="4251354047"/>
                    </a:ext>
                  </a:extLst>
                </a:gridCol>
                <a:gridCol w="2826357">
                  <a:extLst>
                    <a:ext uri="{9D8B030D-6E8A-4147-A177-3AD203B41FA5}">
                      <a16:colId xmlns:a16="http://schemas.microsoft.com/office/drawing/2014/main" val="797943460"/>
                    </a:ext>
                  </a:extLst>
                </a:gridCol>
                <a:gridCol w="2826357">
                  <a:extLst>
                    <a:ext uri="{9D8B030D-6E8A-4147-A177-3AD203B41FA5}">
                      <a16:colId xmlns:a16="http://schemas.microsoft.com/office/drawing/2014/main" val="1683889459"/>
                    </a:ext>
                  </a:extLst>
                </a:gridCol>
                <a:gridCol w="2981262">
                  <a:extLst>
                    <a:ext uri="{9D8B030D-6E8A-4147-A177-3AD203B41FA5}">
                      <a16:colId xmlns:a16="http://schemas.microsoft.com/office/drawing/2014/main" val="2745186740"/>
                    </a:ext>
                  </a:extLst>
                </a:gridCol>
              </a:tblGrid>
              <a:tr h="771429">
                <a:tc>
                  <a:txBody>
                    <a:bodyPr/>
                    <a:lstStyle/>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④言葉かけ</a:t>
                      </a:r>
                      <a:endParaRPr kumimoji="1" lang="en-US" altLang="ja-JP" sz="2400" dirty="0" smtClean="0">
                        <a:latin typeface="UD デジタル 教科書体 N-B" panose="02020700000000000000" pitchFamily="17" charset="-128"/>
                        <a:ea typeface="UD デジタル 教科書体 N-B" panose="02020700000000000000" pitchFamily="17" charset="-128"/>
                      </a:endParaRPr>
                    </a:p>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（認める）</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②理　想</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③現　実</a:t>
                      </a:r>
                      <a:endParaRPr kumimoji="1" lang="en-US" altLang="ja-JP" sz="2400" dirty="0" smtClean="0">
                        <a:latin typeface="UD デジタル 教科書体 N-B" panose="02020700000000000000" pitchFamily="17" charset="-128"/>
                        <a:ea typeface="UD デジタル 教科書体 N-B" panose="02020700000000000000" pitchFamily="17" charset="-128"/>
                      </a:endParaRPr>
                    </a:p>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（できている）</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①課　題</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9697716"/>
                  </a:ext>
                </a:extLst>
              </a:tr>
              <a:tr h="2771871">
                <a:tc>
                  <a:txBody>
                    <a:bodyPr/>
                    <a:lstStyle/>
                    <a:p>
                      <a:r>
                        <a:rPr kumimoji="1" lang="ja-JP" altLang="en-US" sz="2400" dirty="0" smtClean="0">
                          <a:latin typeface="UD デジタル 教科書体 N-B" panose="02020700000000000000" pitchFamily="17" charset="-128"/>
                          <a:ea typeface="UD デジタル 教科書体 N-B" panose="02020700000000000000" pitchFamily="17" charset="-128"/>
                        </a:rPr>
                        <a:t>・聞き方が素晴らしいです</a:t>
                      </a:r>
                      <a:endParaRPr kumimoji="1" lang="en-US" altLang="ja-JP" sz="2400" dirty="0" smtClean="0">
                        <a:latin typeface="UD デジタル 教科書体 N-B" panose="02020700000000000000" pitchFamily="17" charset="-128"/>
                        <a:ea typeface="UD デジタル 教科書体 N-B" panose="02020700000000000000" pitchFamily="17" charset="-128"/>
                      </a:endParaRPr>
                    </a:p>
                    <a:p>
                      <a:r>
                        <a:rPr kumimoji="1" lang="ja-JP" altLang="en-US" sz="2400" dirty="0" smtClean="0">
                          <a:latin typeface="UD デジタル 教科書体 N-B" panose="02020700000000000000" pitchFamily="17" charset="-128"/>
                          <a:ea typeface="UD デジタル 教科書体 N-B" panose="02020700000000000000" pitchFamily="17" charset="-128"/>
                        </a:rPr>
                        <a:t>・関わり合い，学び合いの姿勢がいい</a:t>
                      </a:r>
                      <a:endParaRPr kumimoji="1" lang="en-US" altLang="ja-JP" sz="2400" dirty="0" smtClean="0">
                        <a:latin typeface="UD デジタル 教科書体 N-B" panose="02020700000000000000" pitchFamily="17" charset="-128"/>
                        <a:ea typeface="UD デジタル 教科書体 N-B" panose="02020700000000000000" pitchFamily="17" charset="-128"/>
                      </a:endParaRPr>
                    </a:p>
                    <a:p>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smtClean="0">
                          <a:latin typeface="UD デジタル 教科書体 N-B" panose="02020700000000000000" pitchFamily="17" charset="-128"/>
                          <a:ea typeface="UD デジタル 教科書体 N-B" panose="02020700000000000000" pitchFamily="17" charset="-128"/>
                        </a:rPr>
                        <a:t>・常に授業に集中している</a:t>
                      </a:r>
                      <a:endParaRPr kumimoji="1" lang="en-US" altLang="ja-JP" sz="2400" dirty="0" smtClean="0">
                        <a:latin typeface="UD デジタル 教科書体 N-B" panose="02020700000000000000" pitchFamily="17" charset="-128"/>
                        <a:ea typeface="UD デジタル 教科書体 N-B" panose="02020700000000000000" pitchFamily="17" charset="-128"/>
                      </a:endParaRPr>
                    </a:p>
                    <a:p>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smtClean="0">
                          <a:latin typeface="UD デジタル 教科書体 N-B" panose="02020700000000000000" pitchFamily="17" charset="-128"/>
                          <a:ea typeface="UD デジタル 教科書体 N-B" panose="02020700000000000000" pitchFamily="17" charset="-128"/>
                        </a:rPr>
                        <a:t>・静かに聞くことはできる</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smtClean="0">
                          <a:latin typeface="UD デジタル 教科書体 N-B" panose="02020700000000000000" pitchFamily="17" charset="-128"/>
                          <a:ea typeface="UD デジタル 教科書体 N-B" panose="02020700000000000000" pitchFamily="17" charset="-128"/>
                        </a:rPr>
                        <a:t>いつもだらだらして，しゃべっていて授業に集中していない</a:t>
                      </a:r>
                      <a:endParaRPr kumimoji="1" lang="en-US" altLang="ja-JP" sz="2400" dirty="0" smtClean="0">
                        <a:latin typeface="UD デジタル 教科書体 N-B" panose="02020700000000000000" pitchFamily="17" charset="-128"/>
                        <a:ea typeface="UD デジタル 教科書体 N-B" panose="02020700000000000000" pitchFamily="17" charset="-128"/>
                      </a:endParaRPr>
                    </a:p>
                    <a:p>
                      <a:endParaRPr kumimoji="1" lang="en-US" altLang="ja-JP" sz="2400" dirty="0" smtClean="0">
                        <a:latin typeface="UD デジタル 教科書体 N-B" panose="02020700000000000000" pitchFamily="17" charset="-128"/>
                        <a:ea typeface="UD デジタル 教科書体 N-B" panose="02020700000000000000" pitchFamily="17" charset="-128"/>
                      </a:endParaRPr>
                    </a:p>
                    <a:p>
                      <a:r>
                        <a:rPr kumimoji="1" lang="ja-JP" altLang="en-US" sz="2400" dirty="0" smtClean="0">
                          <a:latin typeface="UD デジタル 教科書体 N-B" panose="02020700000000000000" pitchFamily="17" charset="-128"/>
                          <a:ea typeface="UD デジタル 教科書体 N-B" panose="02020700000000000000" pitchFamily="17" charset="-128"/>
                        </a:rPr>
                        <a:t>・だらだらしている</a:t>
                      </a:r>
                      <a:endParaRPr kumimoji="1" lang="en-US" altLang="ja-JP" sz="2400" dirty="0" smtClean="0">
                        <a:latin typeface="UD デジタル 教科書体 N-B" panose="02020700000000000000" pitchFamily="17" charset="-128"/>
                        <a:ea typeface="UD デジタル 教科書体 N-B" panose="02020700000000000000" pitchFamily="17" charset="-128"/>
                      </a:endParaRPr>
                    </a:p>
                    <a:p>
                      <a:r>
                        <a:rPr kumimoji="1" lang="ja-JP" altLang="en-US" sz="2400" dirty="0" smtClean="0">
                          <a:latin typeface="UD デジタル 教科書体 N-B" panose="02020700000000000000" pitchFamily="17" charset="-128"/>
                          <a:ea typeface="UD デジタル 教科書体 N-B" panose="02020700000000000000" pitchFamily="17" charset="-128"/>
                        </a:rPr>
                        <a:t>・授業に集中していない</a:t>
                      </a:r>
                      <a:endParaRPr kumimoji="1" lang="en-US" altLang="ja-JP" sz="2400" dirty="0" smtClean="0">
                        <a:latin typeface="UD デジタル 教科書体 N-B" panose="02020700000000000000" pitchFamily="17" charset="-128"/>
                        <a:ea typeface="UD デジタル 教科書体 N-B" panose="02020700000000000000" pitchFamily="17" charset="-128"/>
                      </a:endParaRPr>
                    </a:p>
                    <a:p>
                      <a:r>
                        <a:rPr kumimoji="1" lang="ja-JP" altLang="en-US" sz="2400" dirty="0" smtClean="0">
                          <a:latin typeface="UD デジタル 教科書体 N-B" panose="02020700000000000000" pitchFamily="17" charset="-128"/>
                          <a:ea typeface="UD デジタル 教科書体 N-B" panose="02020700000000000000" pitchFamily="17" charset="-128"/>
                        </a:rPr>
                        <a:t>・おしゃべりをしている</a:t>
                      </a:r>
                      <a:endParaRPr kumimoji="1" lang="en-US" altLang="ja-JP" sz="2400" dirty="0" smtClean="0">
                        <a:latin typeface="UD デジタル 教科書体 N-B" panose="02020700000000000000" pitchFamily="17" charset="-128"/>
                        <a:ea typeface="UD デジタル 教科書体 N-B" panose="02020700000000000000"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2984522"/>
                  </a:ext>
                </a:extLst>
              </a:tr>
            </a:tbl>
          </a:graphicData>
        </a:graphic>
      </p:graphicFrame>
      <p:sp>
        <p:nvSpPr>
          <p:cNvPr id="11" name="角丸四角形 10"/>
          <p:cNvSpPr/>
          <p:nvPr/>
        </p:nvSpPr>
        <p:spPr>
          <a:xfrm>
            <a:off x="355600" y="5564588"/>
            <a:ext cx="11544300" cy="1193442"/>
          </a:xfrm>
          <a:prstGeom prst="roundRect">
            <a:avLst/>
          </a:prstGeom>
          <a:solidFill>
            <a:srgbClr val="FE9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UD デジタル 教科書体 N-B" panose="02020700000000000000" pitchFamily="17" charset="-128"/>
                <a:ea typeface="UD デジタル 教科書体 N-B" panose="02020700000000000000" pitchFamily="17" charset="-128"/>
              </a:rPr>
              <a:t>枠組みを変えて（リフレーミング）ポジティブな解釈にしていく。そして認める場面を作って，認めていく。</a:t>
            </a:r>
            <a:endParaRPr kumimoji="1" lang="ja-JP" altLang="en-US" sz="2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001865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204651"/>
            <a:ext cx="8596668" cy="735874"/>
          </a:xfrm>
        </p:spPr>
        <p:txBody>
          <a:bodyPr/>
          <a:lstStyle/>
          <a:p>
            <a:r>
              <a:rPr kumimoji="1" lang="ja-JP" altLang="en-US" dirty="0" smtClean="0"/>
              <a:t>お願い</a:t>
            </a:r>
            <a:endParaRPr kumimoji="1" lang="ja-JP" altLang="en-US" dirty="0"/>
          </a:p>
        </p:txBody>
      </p:sp>
      <p:sp>
        <p:nvSpPr>
          <p:cNvPr id="3" name="コンテンツ プレースホルダー 2"/>
          <p:cNvSpPr>
            <a:spLocks noGrp="1"/>
          </p:cNvSpPr>
          <p:nvPr>
            <p:ph idx="1"/>
          </p:nvPr>
        </p:nvSpPr>
        <p:spPr>
          <a:xfrm>
            <a:off x="677334" y="2199779"/>
            <a:ext cx="8596668" cy="3730758"/>
          </a:xfrm>
        </p:spPr>
        <p:txBody>
          <a:bodyPr>
            <a:noAutofit/>
          </a:bodyPr>
          <a:lstStyle/>
          <a:p>
            <a:pPr marL="0" indent="0">
              <a:buNone/>
            </a:pPr>
            <a:r>
              <a:rPr kumimoji="1" lang="ja-JP" altLang="en-US" sz="2800" dirty="0" smtClean="0">
                <a:latin typeface="UD デジタル 教科書体 N-B" panose="02020700000000000000" pitchFamily="17" charset="-128"/>
                <a:ea typeface="UD デジタル 教科書体 N-B" panose="02020700000000000000" pitchFamily="17" charset="-128"/>
              </a:rPr>
              <a:t>私達は家族の次に子どもたちの近くにいる応援団であり，</a:t>
            </a:r>
            <a:r>
              <a:rPr lang="ja-JP" altLang="en-US" sz="2800" dirty="0">
                <a:latin typeface="UD デジタル 教科書体 N-B" panose="02020700000000000000" pitchFamily="17" charset="-128"/>
                <a:ea typeface="UD デジタル 教科書体 N-B" panose="02020700000000000000" pitchFamily="17" charset="-128"/>
              </a:rPr>
              <a:t>子どもの本来持つ力を引き出す存在でありたい</a:t>
            </a:r>
            <a:r>
              <a:rPr lang="ja-JP" altLang="en-US" sz="2800" dirty="0" smtClean="0">
                <a:latin typeface="UD デジタル 教科書体 N-B" panose="02020700000000000000" pitchFamily="17" charset="-128"/>
                <a:ea typeface="UD デジタル 教科書体 N-B" panose="02020700000000000000" pitchFamily="17" charset="-128"/>
              </a:rPr>
              <a:t>と思っています。そこで先生方にお願いがあります。</a:t>
            </a:r>
            <a:endParaRPr kumimoji="1" lang="en-US" altLang="ja-JP" sz="2800" dirty="0" smtClean="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800" dirty="0" smtClean="0">
                <a:latin typeface="UD デジタル 教科書体 N-B" panose="02020700000000000000" pitchFamily="17" charset="-128"/>
                <a:ea typeface="UD デジタル 教科書体 N-B" panose="02020700000000000000" pitchFamily="17" charset="-128"/>
              </a:rPr>
              <a:t>先生方に子どもたちを勇気づける言葉を書いてもらい，写真を撮らせてもらって掲示をしたいと思います。</a:t>
            </a:r>
            <a:endParaRPr kumimoji="1" lang="en-US" altLang="ja-JP" sz="2800" dirty="0" smtClean="0">
              <a:latin typeface="UD デジタル 教科書体 N-B" panose="02020700000000000000" pitchFamily="17" charset="-128"/>
              <a:ea typeface="UD デジタル 教科書体 N-B" panose="02020700000000000000" pitchFamily="17" charset="-128"/>
            </a:endParaRPr>
          </a:p>
          <a:p>
            <a:pPr marL="0" indent="0">
              <a:buNone/>
            </a:pPr>
            <a:endParaRPr kumimoji="1" lang="ja-JP" altLang="en-US" sz="28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421692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tretch>
            <a:fillRect/>
          </a:stretch>
        </p:blipFill>
        <p:spPr>
          <a:xfrm>
            <a:off x="1510715" y="609600"/>
            <a:ext cx="8299489" cy="5755120"/>
          </a:xfrm>
          <a:prstGeom prst="rect">
            <a:avLst/>
          </a:prstGeom>
        </p:spPr>
      </p:pic>
    </p:spTree>
    <p:extLst>
      <p:ext uri="{BB962C8B-B14F-4D97-AF65-F5344CB8AC3E}">
        <p14:creationId xmlns:p14="http://schemas.microsoft.com/office/powerpoint/2010/main" val="321275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309154"/>
            <a:ext cx="8596668" cy="918754"/>
          </a:xfrm>
        </p:spPr>
        <p:txBody>
          <a:bodyPr/>
          <a:lstStyle/>
          <a:p>
            <a:r>
              <a:rPr kumimoji="1" lang="en-US" altLang="ja-JP" dirty="0" smtClean="0"/>
              <a:t>PBIS</a:t>
            </a:r>
            <a:r>
              <a:rPr kumimoji="1" lang="ja-JP" altLang="en-US" dirty="0" smtClean="0"/>
              <a:t>とは</a:t>
            </a:r>
            <a:endParaRPr kumimoji="1" lang="ja-JP" altLang="en-US" dirty="0"/>
          </a:p>
        </p:txBody>
      </p:sp>
      <p:sp>
        <p:nvSpPr>
          <p:cNvPr id="3" name="コンテンツ プレースホルダー 2"/>
          <p:cNvSpPr>
            <a:spLocks noGrp="1"/>
          </p:cNvSpPr>
          <p:nvPr>
            <p:ph idx="1"/>
          </p:nvPr>
        </p:nvSpPr>
        <p:spPr>
          <a:xfrm>
            <a:off x="677334" y="1572760"/>
            <a:ext cx="8596668" cy="4762725"/>
          </a:xfrm>
        </p:spPr>
        <p:txBody>
          <a:bodyPr>
            <a:normAutofit/>
          </a:bodyPr>
          <a:lstStyle/>
          <a:p>
            <a:pPr marL="0" indent="0">
              <a:buNone/>
            </a:pPr>
            <a:r>
              <a:rPr kumimoji="1" lang="ja-JP" altLang="en-US" sz="3600" dirty="0" smtClean="0">
                <a:latin typeface="UD デジタル 教科書体 N-B" panose="02020700000000000000" pitchFamily="17" charset="-128"/>
                <a:ea typeface="UD デジタル 教科書体 N-B" panose="02020700000000000000" pitchFamily="17" charset="-128"/>
              </a:rPr>
              <a:t>すべきこと（期待行動）を教え，認める。</a:t>
            </a:r>
            <a:endParaRPr kumimoji="1" lang="en-US" altLang="ja-JP" sz="3600" dirty="0" smtClean="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36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3600" dirty="0">
                <a:latin typeface="UD デジタル 教科書体 N-B" panose="02020700000000000000" pitchFamily="17" charset="-128"/>
                <a:ea typeface="UD デジタル 教科書体 N-B" panose="02020700000000000000" pitchFamily="17" charset="-128"/>
              </a:rPr>
              <a:t>「病理モデル」ではなく「健康モデル」から考えるという教育実践のこと</a:t>
            </a:r>
            <a:r>
              <a:rPr lang="ja-JP" altLang="en-US" sz="3600" dirty="0" smtClean="0">
                <a:latin typeface="UD デジタル 教科書体 N-B" panose="02020700000000000000" pitchFamily="17" charset="-128"/>
                <a:ea typeface="UD デジタル 教科書体 N-B" panose="02020700000000000000" pitchFamily="17" charset="-128"/>
              </a:rPr>
              <a:t>。</a:t>
            </a:r>
            <a:endParaRPr lang="en-US" altLang="ja-JP" sz="3600" dirty="0" smtClean="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36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3600" dirty="0" smtClean="0">
                <a:latin typeface="UD デジタル 教科書体 N-B" panose="02020700000000000000" pitchFamily="17" charset="-128"/>
                <a:ea typeface="UD デジタル 教科書体 N-B" panose="02020700000000000000" pitchFamily="17" charset="-128"/>
              </a:rPr>
              <a:t>健康維持のためにスポーツをしたりサプリメントを飲んだりするのと同じ。</a:t>
            </a:r>
            <a:endParaRPr lang="ja-JP" altLang="en-US" sz="36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ja-JP" altLang="en-US" sz="36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46849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ソース画像を表示"/>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6103" y="751568"/>
            <a:ext cx="7524206" cy="564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47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560" t="18983" r="13536" b="11453"/>
          <a:stretch/>
        </p:blipFill>
        <p:spPr>
          <a:xfrm>
            <a:off x="1371599" y="389755"/>
            <a:ext cx="8386356" cy="5987050"/>
          </a:xfrm>
        </p:spPr>
      </p:pic>
      <p:sp>
        <p:nvSpPr>
          <p:cNvPr id="5" name="角丸四角形 4"/>
          <p:cNvSpPr/>
          <p:nvPr/>
        </p:nvSpPr>
        <p:spPr>
          <a:xfrm>
            <a:off x="2351314" y="2899955"/>
            <a:ext cx="5081451" cy="74458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6465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516" y="0"/>
            <a:ext cx="8596668" cy="1320800"/>
          </a:xfrm>
        </p:spPr>
        <p:txBody>
          <a:bodyPr/>
          <a:lstStyle/>
          <a:p>
            <a:r>
              <a:rPr kumimoji="1" lang="ja-JP" altLang="en-US" dirty="0"/>
              <a:t>子どもたちの指導をする上で</a:t>
            </a:r>
          </a:p>
        </p:txBody>
      </p:sp>
      <p:graphicFrame>
        <p:nvGraphicFramePr>
          <p:cNvPr id="6" name="グラフ 5"/>
          <p:cNvGraphicFramePr/>
          <p:nvPr>
            <p:extLst>
              <p:ext uri="{D42A27DB-BD31-4B8C-83A1-F6EECF244321}">
                <p14:modId xmlns:p14="http://schemas.microsoft.com/office/powerpoint/2010/main" val="1417997738"/>
              </p:ext>
            </p:extLst>
          </p:nvPr>
        </p:nvGraphicFramePr>
        <p:xfrm>
          <a:off x="2024743" y="446010"/>
          <a:ext cx="9535886" cy="5982788"/>
        </p:xfrm>
        <a:graphic>
          <a:graphicData uri="http://schemas.openxmlformats.org/drawingml/2006/chart">
            <c:chart xmlns:c="http://schemas.openxmlformats.org/drawingml/2006/chart" xmlns:r="http://schemas.openxmlformats.org/officeDocument/2006/relationships" r:id="rId2"/>
          </a:graphicData>
        </a:graphic>
      </p:graphicFrame>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850" y="3931919"/>
            <a:ext cx="1682953" cy="1780903"/>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9099" y="1995350"/>
            <a:ext cx="1714500" cy="1714500"/>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2041" y="801857"/>
            <a:ext cx="1080645" cy="108064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5271" y="1149984"/>
            <a:ext cx="1173300" cy="1173300"/>
          </a:xfrm>
          <a:prstGeom prst="rect">
            <a:avLst/>
          </a:prstGeom>
        </p:spPr>
      </p:pic>
      <p:sp>
        <p:nvSpPr>
          <p:cNvPr id="12" name="テキスト ボックス 1"/>
          <p:cNvSpPr txBox="1"/>
          <p:nvPr/>
        </p:nvSpPr>
        <p:spPr>
          <a:xfrm>
            <a:off x="5081750" y="2025600"/>
            <a:ext cx="1909894" cy="8904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3200" dirty="0">
                <a:solidFill>
                  <a:schemeClr val="bg1"/>
                </a:solidFill>
                <a:latin typeface="UD デジタル 教科書体 NK-B" panose="02020700000000000000" pitchFamily="18" charset="-128"/>
                <a:ea typeface="UD デジタル 教科書体 NK-B" panose="02020700000000000000" pitchFamily="18" charset="-128"/>
              </a:rPr>
              <a:t>望ましくない行動</a:t>
            </a:r>
          </a:p>
        </p:txBody>
      </p:sp>
      <p:sp>
        <p:nvSpPr>
          <p:cNvPr id="13" name="下矢印 12"/>
          <p:cNvSpPr/>
          <p:nvPr/>
        </p:nvSpPr>
        <p:spPr>
          <a:xfrm rot="18099176">
            <a:off x="3019079" y="1181576"/>
            <a:ext cx="1434905" cy="1303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
          <p:cNvSpPr txBox="1"/>
          <p:nvPr/>
        </p:nvSpPr>
        <p:spPr>
          <a:xfrm>
            <a:off x="165509" y="757626"/>
            <a:ext cx="3173331" cy="8904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32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どうしても</a:t>
            </a:r>
            <a:endParaRPr lang="en-US" altLang="ja-JP" sz="32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32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気になってしまう</a:t>
            </a:r>
          </a:p>
        </p:txBody>
      </p:sp>
      <p:sp>
        <p:nvSpPr>
          <p:cNvPr id="15" name="角丸四角形吹き出し 14"/>
          <p:cNvSpPr/>
          <p:nvPr/>
        </p:nvSpPr>
        <p:spPr>
          <a:xfrm>
            <a:off x="378134" y="2354711"/>
            <a:ext cx="2748080" cy="781706"/>
          </a:xfrm>
          <a:prstGeom prst="wedgeRoundRectCallout">
            <a:avLst>
              <a:gd name="adj1" fmla="val 77454"/>
              <a:gd name="adj2" fmla="val -23882"/>
              <a:gd name="adj3" fmla="val 1666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solidFill>
                  <a:srgbClr val="00B0F0"/>
                </a:solidFill>
                <a:latin typeface="UD デジタル 教科書体 NK-B" panose="02020700000000000000" pitchFamily="18" charset="-128"/>
                <a:ea typeface="UD デジタル 教科書体 NK-B" panose="02020700000000000000" pitchFamily="18" charset="-128"/>
              </a:rPr>
              <a:t>人間の心理的な習性</a:t>
            </a:r>
          </a:p>
        </p:txBody>
      </p:sp>
      <p:sp>
        <p:nvSpPr>
          <p:cNvPr id="16" name="下矢印 15"/>
          <p:cNvSpPr/>
          <p:nvPr/>
        </p:nvSpPr>
        <p:spPr>
          <a:xfrm>
            <a:off x="1399028" y="3437404"/>
            <a:ext cx="1434905" cy="1303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爆発 2 16"/>
          <p:cNvSpPr/>
          <p:nvPr/>
        </p:nvSpPr>
        <p:spPr>
          <a:xfrm>
            <a:off x="378134" y="4862698"/>
            <a:ext cx="4289712" cy="1701557"/>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FF0000"/>
                </a:solidFill>
                <a:latin typeface="UD デジタル 教科書体 NK-B" panose="02020700000000000000" pitchFamily="18" charset="-128"/>
                <a:ea typeface="UD デジタル 教科書体 NK-B" panose="02020700000000000000" pitchFamily="18" charset="-128"/>
              </a:rPr>
              <a:t>落とし穴</a:t>
            </a:r>
          </a:p>
        </p:txBody>
      </p:sp>
    </p:spTree>
    <p:extLst>
      <p:ext uri="{BB962C8B-B14F-4D97-AF65-F5344CB8AC3E}">
        <p14:creationId xmlns:p14="http://schemas.microsoft.com/office/powerpoint/2010/main" val="15579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8521" y="0"/>
            <a:ext cx="8596668" cy="1320800"/>
          </a:xfrm>
        </p:spPr>
        <p:txBody>
          <a:bodyPr/>
          <a:lstStyle/>
          <a:p>
            <a:r>
              <a:rPr kumimoji="1" lang="ja-JP" altLang="en-US" dirty="0"/>
              <a:t>気になる行動ばかりに目を向けると</a:t>
            </a:r>
          </a:p>
        </p:txBody>
      </p:sp>
      <p:sp>
        <p:nvSpPr>
          <p:cNvPr id="4" name="ドーナツ 3"/>
          <p:cNvSpPr/>
          <p:nvPr/>
        </p:nvSpPr>
        <p:spPr>
          <a:xfrm>
            <a:off x="4445391" y="2391508"/>
            <a:ext cx="2293034" cy="1955409"/>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マイナスのサイクル</a:t>
            </a:r>
          </a:p>
        </p:txBody>
      </p:sp>
      <p:sp>
        <p:nvSpPr>
          <p:cNvPr id="5" name="正方形/長方形 4"/>
          <p:cNvSpPr/>
          <p:nvPr/>
        </p:nvSpPr>
        <p:spPr>
          <a:xfrm>
            <a:off x="2975317" y="829995"/>
            <a:ext cx="5233182" cy="1195753"/>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「分からない」「できない」事が多い。注意したり，叱ったりすることが多い。</a:t>
            </a:r>
          </a:p>
        </p:txBody>
      </p:sp>
      <p:sp>
        <p:nvSpPr>
          <p:cNvPr id="6" name="曲折矢印 5"/>
          <p:cNvSpPr/>
          <p:nvPr/>
        </p:nvSpPr>
        <p:spPr>
          <a:xfrm rot="5186912">
            <a:off x="7638758" y="2253813"/>
            <a:ext cx="773723" cy="738554"/>
          </a:xfrm>
          <a:prstGeom prst="bentArrow">
            <a:avLst>
              <a:gd name="adj1" fmla="val 30218"/>
              <a:gd name="adj2" fmla="val 25000"/>
              <a:gd name="adj3" fmla="val 47341"/>
              <a:gd name="adj4" fmla="val 57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p:cNvSpPr/>
          <p:nvPr/>
        </p:nvSpPr>
        <p:spPr>
          <a:xfrm>
            <a:off x="7109921" y="3080053"/>
            <a:ext cx="3990535" cy="1195753"/>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注意されていやになる。自身がなくなる。</a:t>
            </a:r>
            <a:endParaRPr kumimoji="1" lang="en-US" altLang="ja-JP" sz="2400" dirty="0">
              <a:solidFill>
                <a:srgbClr val="0070C0"/>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（自尊感情の低下）</a:t>
            </a:r>
          </a:p>
        </p:txBody>
      </p:sp>
      <p:sp>
        <p:nvSpPr>
          <p:cNvPr id="8" name="曲折矢印 7"/>
          <p:cNvSpPr/>
          <p:nvPr/>
        </p:nvSpPr>
        <p:spPr>
          <a:xfrm rot="10045945">
            <a:off x="7638757" y="4399105"/>
            <a:ext cx="773723" cy="738554"/>
          </a:xfrm>
          <a:prstGeom prst="bentArrow">
            <a:avLst>
              <a:gd name="adj1" fmla="val 30218"/>
              <a:gd name="adj2" fmla="val 25000"/>
              <a:gd name="adj3" fmla="val 47341"/>
              <a:gd name="adj4" fmla="val 57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2975317" y="5283913"/>
            <a:ext cx="5233182" cy="1195753"/>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やる気がなくなったり，反抗的な言動をとる。</a:t>
            </a:r>
          </a:p>
        </p:txBody>
      </p:sp>
      <p:sp>
        <p:nvSpPr>
          <p:cNvPr id="10" name="正方形/長方形 9"/>
          <p:cNvSpPr/>
          <p:nvPr/>
        </p:nvSpPr>
        <p:spPr>
          <a:xfrm>
            <a:off x="269108" y="2961674"/>
            <a:ext cx="3990535" cy="1195753"/>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70C0"/>
                </a:solidFill>
                <a:latin typeface="UD デジタル 教科書体 NK-B" panose="02020700000000000000" pitchFamily="18" charset="-128"/>
                <a:ea typeface="UD デジタル 教科書体 NK-B" panose="02020700000000000000" pitchFamily="18" charset="-128"/>
              </a:rPr>
              <a:t>「どうにかしなければ」と焦ってしまう。</a:t>
            </a:r>
            <a:endParaRPr kumimoji="1" lang="en-US" altLang="ja-JP" sz="2400" dirty="0">
              <a:solidFill>
                <a:srgbClr val="0070C0"/>
              </a:solidFill>
              <a:latin typeface="UD デジタル 教科書体 NK-B" panose="02020700000000000000" pitchFamily="18" charset="-128"/>
              <a:ea typeface="UD デジタル 教科書体 NK-B" panose="02020700000000000000" pitchFamily="18" charset="-128"/>
            </a:endParaRPr>
          </a:p>
        </p:txBody>
      </p:sp>
      <p:sp>
        <p:nvSpPr>
          <p:cNvPr id="11" name="曲折矢印 10"/>
          <p:cNvSpPr/>
          <p:nvPr/>
        </p:nvSpPr>
        <p:spPr>
          <a:xfrm rot="20235170">
            <a:off x="1717401" y="1956052"/>
            <a:ext cx="773723" cy="738554"/>
          </a:xfrm>
          <a:prstGeom prst="bentArrow">
            <a:avLst>
              <a:gd name="adj1" fmla="val 30218"/>
              <a:gd name="adj2" fmla="val 25000"/>
              <a:gd name="adj3" fmla="val 47341"/>
              <a:gd name="adj4" fmla="val 57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曲折矢印 11"/>
          <p:cNvSpPr/>
          <p:nvPr/>
        </p:nvSpPr>
        <p:spPr>
          <a:xfrm rot="17185854">
            <a:off x="1877513" y="4439120"/>
            <a:ext cx="773723" cy="738554"/>
          </a:xfrm>
          <a:prstGeom prst="bentArrow">
            <a:avLst>
              <a:gd name="adj1" fmla="val 30218"/>
              <a:gd name="adj2" fmla="val 25000"/>
              <a:gd name="adj3" fmla="val 47341"/>
              <a:gd name="adj4" fmla="val 57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p:cNvSpPr txBox="1"/>
          <p:nvPr/>
        </p:nvSpPr>
        <p:spPr>
          <a:xfrm>
            <a:off x="128517" y="2504615"/>
            <a:ext cx="1672234" cy="369332"/>
          </a:xfrm>
          <a:prstGeom prst="rect">
            <a:avLst/>
          </a:prstGeom>
          <a:noFill/>
        </p:spPr>
        <p:txBody>
          <a:bodyPr wrap="square" rtlCol="0">
            <a:spAutoFit/>
          </a:bodyPr>
          <a:lstStyle/>
          <a:p>
            <a:r>
              <a:rPr kumimoji="1" lang="ja-JP" altLang="en-US" dirty="0"/>
              <a:t>さらに強く！</a:t>
            </a:r>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7534" y="4712677"/>
            <a:ext cx="2026362" cy="2026362"/>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8724" y="1100970"/>
            <a:ext cx="1714500" cy="1714500"/>
          </a:xfrm>
          <a:prstGeom prst="rect">
            <a:avLst/>
          </a:prstGeom>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75" y="570621"/>
            <a:ext cx="1714500" cy="1714500"/>
          </a:xfrm>
          <a:prstGeom prst="rect">
            <a:avLst/>
          </a:prstGeom>
        </p:spPr>
      </p:pic>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908" y="4712677"/>
            <a:ext cx="1714500" cy="1714500"/>
          </a:xfrm>
          <a:prstGeom prst="rect">
            <a:avLst/>
          </a:prstGeom>
        </p:spPr>
      </p:pic>
    </p:spTree>
    <p:extLst>
      <p:ext uri="{BB962C8B-B14F-4D97-AF65-F5344CB8AC3E}">
        <p14:creationId xmlns:p14="http://schemas.microsoft.com/office/powerpoint/2010/main" val="80526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2997" y="26735"/>
            <a:ext cx="8596668" cy="745265"/>
          </a:xfrm>
        </p:spPr>
        <p:txBody>
          <a:bodyPr/>
          <a:lstStyle/>
          <a:p>
            <a:r>
              <a:rPr kumimoji="1" lang="ja-JP" altLang="en-US" dirty="0"/>
              <a:t>そんな状態が続くと･･･</a:t>
            </a:r>
          </a:p>
        </p:txBody>
      </p:sp>
      <p:grpSp>
        <p:nvGrpSpPr>
          <p:cNvPr id="11" name="グループ化 10"/>
          <p:cNvGrpSpPr/>
          <p:nvPr/>
        </p:nvGrpSpPr>
        <p:grpSpPr>
          <a:xfrm>
            <a:off x="392997" y="1167671"/>
            <a:ext cx="4952295" cy="4723315"/>
            <a:chOff x="2119244" y="1622136"/>
            <a:chExt cx="4457125" cy="4220830"/>
          </a:xfrm>
        </p:grpSpPr>
        <p:graphicFrame>
          <p:nvGraphicFramePr>
            <p:cNvPr id="5" name="グラフ 4"/>
            <p:cNvGraphicFramePr/>
            <p:nvPr>
              <p:extLst>
                <p:ext uri="{D42A27DB-BD31-4B8C-83A1-F6EECF244321}">
                  <p14:modId xmlns:p14="http://schemas.microsoft.com/office/powerpoint/2010/main" val="1902495135"/>
                </p:ext>
              </p:extLst>
            </p:nvPr>
          </p:nvGraphicFramePr>
          <p:xfrm>
            <a:off x="2305946" y="1882502"/>
            <a:ext cx="4270423" cy="3960464"/>
          </p:xfrm>
          <a:graphic>
            <a:graphicData uri="http://schemas.openxmlformats.org/drawingml/2006/chart">
              <c:chart xmlns:c="http://schemas.openxmlformats.org/drawingml/2006/chart" xmlns:r="http://schemas.openxmlformats.org/officeDocument/2006/relationships" r:id="rId2"/>
            </a:graphicData>
          </a:graphic>
        </p:graphicFrame>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575" y="4223712"/>
              <a:ext cx="1530194" cy="1619254"/>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434" y="3140738"/>
              <a:ext cx="1149660" cy="1149660"/>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3913" y="1622136"/>
              <a:ext cx="1080645" cy="1080645"/>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9244" y="2464261"/>
              <a:ext cx="776699" cy="776698"/>
            </a:xfrm>
            <a:prstGeom prst="rect">
              <a:avLst/>
            </a:prstGeom>
          </p:spPr>
        </p:pic>
        <p:sp>
          <p:nvSpPr>
            <p:cNvPr id="10" name="テキスト ボックス 1"/>
            <p:cNvSpPr txBox="1"/>
            <p:nvPr/>
          </p:nvSpPr>
          <p:spPr>
            <a:xfrm>
              <a:off x="2964672" y="2575228"/>
              <a:ext cx="1612846" cy="7481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望ましくない行動</a:t>
              </a:r>
            </a:p>
          </p:txBody>
        </p:sp>
      </p:grpSp>
      <p:sp>
        <p:nvSpPr>
          <p:cNvPr id="12" name="右矢印 11"/>
          <p:cNvSpPr/>
          <p:nvPr/>
        </p:nvSpPr>
        <p:spPr>
          <a:xfrm>
            <a:off x="5180039" y="3133437"/>
            <a:ext cx="1364566" cy="791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6903798" y="1177519"/>
            <a:ext cx="4914307" cy="4721528"/>
            <a:chOff x="2410950" y="1708210"/>
            <a:chExt cx="3991767" cy="3948784"/>
          </a:xfrm>
        </p:grpSpPr>
        <p:graphicFrame>
          <p:nvGraphicFramePr>
            <p:cNvPr id="14" name="グラフ 13"/>
            <p:cNvGraphicFramePr/>
            <p:nvPr>
              <p:extLst>
                <p:ext uri="{D42A27DB-BD31-4B8C-83A1-F6EECF244321}">
                  <p14:modId xmlns:p14="http://schemas.microsoft.com/office/powerpoint/2010/main" val="1946341298"/>
                </p:ext>
              </p:extLst>
            </p:nvPr>
          </p:nvGraphicFramePr>
          <p:xfrm>
            <a:off x="2410950" y="1827570"/>
            <a:ext cx="3799280" cy="3829424"/>
          </p:xfrm>
          <a:graphic>
            <a:graphicData uri="http://schemas.openxmlformats.org/drawingml/2006/chart">
              <c:chart xmlns:c="http://schemas.openxmlformats.org/drawingml/2006/chart" xmlns:r="http://schemas.openxmlformats.org/officeDocument/2006/relationships" r:id="rId7"/>
            </a:graphicData>
          </a:graphic>
        </p:graphicFrame>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3764" y="1708210"/>
              <a:ext cx="1149659" cy="1149660"/>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2072" y="3706612"/>
              <a:ext cx="1080645" cy="1080645"/>
            </a:xfrm>
            <a:prstGeom prst="rect">
              <a:avLst/>
            </a:prstGeom>
          </p:spPr>
        </p:pic>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434" y="2702781"/>
              <a:ext cx="1486347" cy="1486345"/>
            </a:xfrm>
            <a:prstGeom prst="rect">
              <a:avLst/>
            </a:prstGeom>
          </p:spPr>
        </p:pic>
        <p:sp>
          <p:nvSpPr>
            <p:cNvPr id="19" name="テキスト ボックス 1"/>
            <p:cNvSpPr txBox="1"/>
            <p:nvPr/>
          </p:nvSpPr>
          <p:spPr>
            <a:xfrm>
              <a:off x="3878135" y="4104427"/>
              <a:ext cx="1612846" cy="7481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望ましくない行動</a:t>
              </a:r>
            </a:p>
          </p:txBody>
        </p:sp>
      </p:grpSp>
    </p:spTree>
    <p:extLst>
      <p:ext uri="{BB962C8B-B14F-4D97-AF65-F5344CB8AC3E}">
        <p14:creationId xmlns:p14="http://schemas.microsoft.com/office/powerpoint/2010/main" val="24345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0"/>
            <a:ext cx="8596668" cy="1320800"/>
          </a:xfrm>
        </p:spPr>
        <p:txBody>
          <a:bodyPr/>
          <a:lstStyle/>
          <a:p>
            <a:r>
              <a:rPr kumimoji="1" lang="ja-JP" altLang="en-US" dirty="0"/>
              <a:t>問題行動が多い子ほど</a:t>
            </a:r>
            <a:r>
              <a:rPr kumimoji="1" lang="en-US" altLang="ja-JP" dirty="0"/>
              <a:t>…</a:t>
            </a:r>
            <a:endParaRPr kumimoji="1" lang="ja-JP" altLang="en-US" dirty="0"/>
          </a:p>
        </p:txBody>
      </p:sp>
      <p:grpSp>
        <p:nvGrpSpPr>
          <p:cNvPr id="16" name="グループ化 15">
            <a:extLst>
              <a:ext uri="{FF2B5EF4-FFF2-40B4-BE49-F238E27FC236}">
                <a16:creationId xmlns:a16="http://schemas.microsoft.com/office/drawing/2014/main" id="{20FC1A04-7219-574F-978D-023C7DCD76AB}"/>
              </a:ext>
            </a:extLst>
          </p:cNvPr>
          <p:cNvGrpSpPr/>
          <p:nvPr/>
        </p:nvGrpSpPr>
        <p:grpSpPr>
          <a:xfrm>
            <a:off x="-164484" y="505295"/>
            <a:ext cx="5335833" cy="4674401"/>
            <a:chOff x="1618780" y="681129"/>
            <a:chExt cx="4405371" cy="4204153"/>
          </a:xfrm>
        </p:grpSpPr>
        <p:graphicFrame>
          <p:nvGraphicFramePr>
            <p:cNvPr id="11" name="グラフ 10">
              <a:extLst>
                <a:ext uri="{FF2B5EF4-FFF2-40B4-BE49-F238E27FC236}">
                  <a16:creationId xmlns:a16="http://schemas.microsoft.com/office/drawing/2014/main" id="{1A96295D-36A5-914D-A956-C7A872343751}"/>
                </a:ext>
              </a:extLst>
            </p:cNvPr>
            <p:cNvGraphicFramePr/>
            <p:nvPr>
              <p:extLst>
                <p:ext uri="{D42A27DB-BD31-4B8C-83A1-F6EECF244321}">
                  <p14:modId xmlns:p14="http://schemas.microsoft.com/office/powerpoint/2010/main" val="634397670"/>
                </p:ext>
              </p:extLst>
            </p:nvPr>
          </p:nvGraphicFramePr>
          <p:xfrm>
            <a:off x="1618780" y="768402"/>
            <a:ext cx="4094034" cy="411688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図 11">
              <a:extLst>
                <a:ext uri="{FF2B5EF4-FFF2-40B4-BE49-F238E27FC236}">
                  <a16:creationId xmlns:a16="http://schemas.microsoft.com/office/drawing/2014/main" id="{93F7C388-A8AD-6944-AC25-FA30D832A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492" y="681129"/>
              <a:ext cx="1149659" cy="1149660"/>
            </a:xfrm>
            <a:prstGeom prst="rect">
              <a:avLst/>
            </a:prstGeom>
          </p:spPr>
        </p:pic>
        <p:pic>
          <p:nvPicPr>
            <p:cNvPr id="13" name="図 12">
              <a:extLst>
                <a:ext uri="{FF2B5EF4-FFF2-40B4-BE49-F238E27FC236}">
                  <a16:creationId xmlns:a16="http://schemas.microsoft.com/office/drawing/2014/main" id="{BA30E833-7748-7D46-B75A-079EDE8BE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677" y="3200780"/>
              <a:ext cx="1080645" cy="1080645"/>
            </a:xfrm>
            <a:prstGeom prst="rect">
              <a:avLst/>
            </a:prstGeom>
          </p:spPr>
        </p:pic>
        <p:pic>
          <p:nvPicPr>
            <p:cNvPr id="14" name="図 13">
              <a:extLst>
                <a:ext uri="{FF2B5EF4-FFF2-40B4-BE49-F238E27FC236}">
                  <a16:creationId xmlns:a16="http://schemas.microsoft.com/office/drawing/2014/main" id="{CE1F5D0B-6560-F647-8211-2E006B9112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7160" y="1714436"/>
              <a:ext cx="1486347" cy="1486345"/>
            </a:xfrm>
            <a:prstGeom prst="rect">
              <a:avLst/>
            </a:prstGeom>
          </p:spPr>
        </p:pic>
        <p:sp>
          <p:nvSpPr>
            <p:cNvPr id="15" name="テキスト ボックス 1">
              <a:extLst>
                <a:ext uri="{FF2B5EF4-FFF2-40B4-BE49-F238E27FC236}">
                  <a16:creationId xmlns:a16="http://schemas.microsoft.com/office/drawing/2014/main" id="{28E8BC78-D7D0-AC41-8BA5-698A005F9D2C}"/>
                </a:ext>
              </a:extLst>
            </p:cNvPr>
            <p:cNvSpPr txBox="1"/>
            <p:nvPr/>
          </p:nvSpPr>
          <p:spPr>
            <a:xfrm>
              <a:off x="3035629" y="3299859"/>
              <a:ext cx="1612846" cy="748197"/>
            </a:xfrm>
            <a:prstGeom prst="rect">
              <a:avLst/>
            </a:prstGeom>
          </p:spPr>
          <p:txBody>
            <a:bodyPr wrap="square"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望ましくない行動</a:t>
              </a:r>
            </a:p>
          </p:txBody>
        </p:sp>
      </p:grpSp>
      <p:sp>
        <p:nvSpPr>
          <p:cNvPr id="17" name="三角形 16">
            <a:extLst>
              <a:ext uri="{FF2B5EF4-FFF2-40B4-BE49-F238E27FC236}">
                <a16:creationId xmlns:a16="http://schemas.microsoft.com/office/drawing/2014/main" id="{4461F813-55A1-204D-9BE4-FA5505DD22CC}"/>
              </a:ext>
            </a:extLst>
          </p:cNvPr>
          <p:cNvSpPr/>
          <p:nvPr/>
        </p:nvSpPr>
        <p:spPr>
          <a:xfrm rot="10800000">
            <a:off x="1583767" y="5179696"/>
            <a:ext cx="1392479" cy="8594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a:extLst>
              <a:ext uri="{FF2B5EF4-FFF2-40B4-BE49-F238E27FC236}">
                <a16:creationId xmlns:a16="http://schemas.microsoft.com/office/drawing/2014/main" id="{03B28905-0E04-0140-94D6-55014CEA45BA}"/>
              </a:ext>
            </a:extLst>
          </p:cNvPr>
          <p:cNvSpPr txBox="1"/>
          <p:nvPr/>
        </p:nvSpPr>
        <p:spPr>
          <a:xfrm>
            <a:off x="5341219" y="893357"/>
            <a:ext cx="5370504" cy="5016758"/>
          </a:xfrm>
          <a:prstGeom prst="rect">
            <a:avLst/>
          </a:prstGeom>
          <a:noFill/>
        </p:spPr>
        <p:txBody>
          <a:bodyPr wrap="square" rtlCol="0">
            <a:spAutoFit/>
          </a:bodyPr>
          <a:lstStyle/>
          <a:p>
            <a:pPr algn="l"/>
            <a:r>
              <a:rPr lang="ja-JP" altLang="en-US" sz="4000" dirty="0">
                <a:latin typeface="UD デジタル 教科書体 N-B" panose="02020700000000000000" pitchFamily="17" charset="-128"/>
                <a:ea typeface="UD デジタル 教科書体 N-B" panose="02020700000000000000" pitchFamily="17" charset="-128"/>
              </a:rPr>
              <a:t>問題となる行動が目につく子どもは，失敗経験が多かったり，分からないことや出来ないことが多かったり，よく注意を受けたりして，自分に自信がない子が多い。</a:t>
            </a:r>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983" y="4885509"/>
            <a:ext cx="1381236" cy="1817416"/>
          </a:xfrm>
          <a:prstGeom prst="rect">
            <a:avLst/>
          </a:prstGeom>
        </p:spPr>
      </p:pic>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4764" y="4885509"/>
            <a:ext cx="1680904" cy="1910118"/>
          </a:xfrm>
          <a:prstGeom prst="rect">
            <a:avLst/>
          </a:prstGeom>
        </p:spPr>
      </p:pic>
    </p:spTree>
    <p:extLst>
      <p:ext uri="{BB962C8B-B14F-4D97-AF65-F5344CB8AC3E}">
        <p14:creationId xmlns:p14="http://schemas.microsoft.com/office/powerpoint/2010/main" val="1686305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646</TotalTime>
  <Words>1118</Words>
  <Application>Microsoft Office PowerPoint</Application>
  <PresentationFormat>ワイド画面</PresentationFormat>
  <Paragraphs>108</Paragraphs>
  <Slides>24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BIZ UDゴシック</vt:lpstr>
      <vt:lpstr>UD デジタル 教科書体 N-B</vt:lpstr>
      <vt:lpstr>UD デジタル 教科書体 NK-B</vt:lpstr>
      <vt:lpstr>メイリオ</vt:lpstr>
      <vt:lpstr>游ゴシック</vt:lpstr>
      <vt:lpstr>Arial</vt:lpstr>
      <vt:lpstr>Trebuchet MS</vt:lpstr>
      <vt:lpstr>Wingdings 3</vt:lpstr>
      <vt:lpstr>ファセット</vt:lpstr>
      <vt:lpstr>誰もが行きたくなる学校づくり</vt:lpstr>
      <vt:lpstr>目的</vt:lpstr>
      <vt:lpstr>PBISとは</vt:lpstr>
      <vt:lpstr>PowerPoint プレゼンテーション</vt:lpstr>
      <vt:lpstr>PowerPoint プレゼンテーション</vt:lpstr>
      <vt:lpstr>子どもたちの指導をする上で</vt:lpstr>
      <vt:lpstr>気になる行動ばかりに目を向けると</vt:lpstr>
      <vt:lpstr>そんな状態が続くと･･･</vt:lpstr>
      <vt:lpstr>問題行動が多い子ほど…</vt:lpstr>
      <vt:lpstr>PBIS（ポジティブな行動介入では）</vt:lpstr>
      <vt:lpstr>ポジティブな行動支援では</vt:lpstr>
      <vt:lpstr>PowerPoint プレゼンテーション</vt:lpstr>
      <vt:lpstr>ポジティブな行動支援をすることで</vt:lpstr>
      <vt:lpstr>ポジティブな行動支援の目指すもの</vt:lpstr>
      <vt:lpstr>ABC分析とは</vt:lpstr>
      <vt:lpstr>PowerPoint プレゼンテーション</vt:lpstr>
      <vt:lpstr>実践事例①　行動チャート（総社西中学校）</vt:lpstr>
      <vt:lpstr>PowerPoint プレゼンテーション</vt:lpstr>
      <vt:lpstr>実践事例②　Good Behaviorチケット</vt:lpstr>
      <vt:lpstr>PowerPoint プレゼンテーション</vt:lpstr>
      <vt:lpstr>グループでの活動の流れ</vt:lpstr>
      <vt:lpstr>本日の内容</vt:lpstr>
      <vt:lpstr>お願い</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誰もが行きたくなる学校づくり</dc:title>
  <dc:creator>佐野　隆一</dc:creator>
  <cp:lastModifiedBy>佐野　隆一</cp:lastModifiedBy>
  <cp:revision>38</cp:revision>
  <cp:lastPrinted>2022-04-18T10:54:09Z</cp:lastPrinted>
  <dcterms:created xsi:type="dcterms:W3CDTF">2022-04-16T07:39:43Z</dcterms:created>
  <dcterms:modified xsi:type="dcterms:W3CDTF">2022-05-02T06:42:55Z</dcterms:modified>
</cp:coreProperties>
</file>