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377548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86944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2732098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395431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381923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269312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244142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162738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225181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66860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003311-69AC-407B-A391-4A0B8115C989}" type="datetimeFigureOut">
              <a:rPr kumimoji="1" lang="ja-JP" altLang="en-US" smtClean="0"/>
              <a:t>2022/6/9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328929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03311-69AC-407B-A391-4A0B8115C989}" type="datetimeFigureOut">
              <a:rPr kumimoji="1" lang="ja-JP" altLang="en-US" smtClean="0"/>
              <a:t>2022/6/9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AC692-2B75-4172-9097-2DD5B4F561F5}" type="slidenum">
              <a:rPr kumimoji="1" lang="ja-JP" altLang="en-US" smtClean="0"/>
              <a:t>‹#›</a:t>
            </a:fld>
            <a:endParaRPr kumimoji="1" lang="ja-JP" altLang="en-US"/>
          </a:p>
        </p:txBody>
      </p:sp>
    </p:spTree>
    <p:extLst>
      <p:ext uri="{BB962C8B-B14F-4D97-AF65-F5344CB8AC3E}">
        <p14:creationId xmlns:p14="http://schemas.microsoft.com/office/powerpoint/2010/main" val="1014302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60622"/>
            <a:ext cx="10515600" cy="1325563"/>
          </a:xfrm>
        </p:spPr>
        <p:txBody>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校内研って何をやっているの？</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コンテンツ プレースホルダー 2"/>
          <p:cNvSpPr>
            <a:spLocks noGrp="1"/>
          </p:cNvSpPr>
          <p:nvPr>
            <p:ph idx="1"/>
          </p:nvPr>
        </p:nvSpPr>
        <p:spPr>
          <a:xfrm>
            <a:off x="522513" y="1825625"/>
            <a:ext cx="8373293" cy="1688284"/>
          </a:xfrm>
        </p:spPr>
        <p:txBody>
          <a:bodyPr>
            <a:normAutofit/>
          </a:bodyPr>
          <a:lstStyle/>
          <a:p>
            <a:r>
              <a:rPr kumimoji="1" lang="ja-JP" altLang="en-US" sz="3200" dirty="0" smtClean="0">
                <a:latin typeface="UD デジタル 教科書体 N-B" panose="02020700000000000000" pitchFamily="17" charset="-128"/>
                <a:ea typeface="UD デジタル 教科書体 N-B" panose="02020700000000000000" pitchFamily="17" charset="-128"/>
              </a:rPr>
              <a:t>学校がみんなにとって楽しくて学びが多い場所となるために、</a:t>
            </a:r>
            <a:r>
              <a:rPr kumimoji="1" lang="ja-JP" altLang="en-US" sz="3200" smtClean="0">
                <a:latin typeface="UD デジタル 教科書体 N-B" panose="02020700000000000000" pitchFamily="17" charset="-128"/>
                <a:ea typeface="UD デジタル 教科書体 N-B" panose="02020700000000000000" pitchFamily="17" charset="-128"/>
              </a:rPr>
              <a:t>先生方で学習をしています</a:t>
            </a:r>
            <a:r>
              <a:rPr kumimoji="1" lang="ja-JP" altLang="en-US" sz="3200" dirty="0" smtClean="0">
                <a:latin typeface="UD デジタル 教科書体 N-B" panose="02020700000000000000" pitchFamily="17" charset="-128"/>
                <a:ea typeface="UD デジタル 教科書体 N-B" panose="02020700000000000000" pitchFamily="17" charset="-128"/>
              </a:rPr>
              <a:t>！</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4" name="角丸四角形 3"/>
          <p:cNvSpPr/>
          <p:nvPr/>
        </p:nvSpPr>
        <p:spPr>
          <a:xfrm>
            <a:off x="-52956" y="4025523"/>
            <a:ext cx="2629342" cy="15436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先生たちの授業スキルについて</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5" name="角丸四角形 4"/>
          <p:cNvSpPr/>
          <p:nvPr/>
        </p:nvSpPr>
        <p:spPr>
          <a:xfrm>
            <a:off x="8464730" y="3793683"/>
            <a:ext cx="3727269" cy="24035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コミュニケーションなど生活に関わることについて</a:t>
            </a:r>
            <a:endParaRPr kumimoji="1" lang="en-US" altLang="ja-JP" sz="2800" dirty="0" smtClean="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r="50489"/>
          <a:stretch/>
        </p:blipFill>
        <p:spPr>
          <a:xfrm>
            <a:off x="9397500" y="494508"/>
            <a:ext cx="1810431" cy="266223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937" y="3646690"/>
            <a:ext cx="3324927" cy="310465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532" y="3793683"/>
            <a:ext cx="2878449" cy="2428691"/>
          </a:xfrm>
          <a:prstGeom prst="rect">
            <a:avLst/>
          </a:prstGeom>
        </p:spPr>
      </p:pic>
    </p:spTree>
    <p:extLst>
      <p:ext uri="{BB962C8B-B14F-4D97-AF65-F5344CB8AC3E}">
        <p14:creationId xmlns:p14="http://schemas.microsoft.com/office/powerpoint/2010/main" val="372578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56119"/>
            <a:ext cx="10515600" cy="1325563"/>
          </a:xfrm>
        </p:spPr>
        <p:txBody>
          <a:bodyPr>
            <a:normAutofit/>
          </a:bodyPr>
          <a:lstStyle/>
          <a:p>
            <a:pPr algn="ctr"/>
            <a:r>
              <a:rPr kumimoji="1" lang="ja-JP" altLang="en-US" sz="5400" dirty="0" smtClean="0">
                <a:solidFill>
                  <a:srgbClr val="00B0F0"/>
                </a:solidFill>
                <a:latin typeface="UD デジタル 教科書体 N-B" panose="02020700000000000000" pitchFamily="17" charset="-128"/>
                <a:ea typeface="UD デジタル 教科書体 N-B" panose="02020700000000000000" pitchFamily="17" charset="-128"/>
              </a:rPr>
              <a:t>先生たちも学んでいます</a:t>
            </a:r>
            <a:r>
              <a:rPr kumimoji="1" lang="en-US" altLang="ja-JP" sz="5400" dirty="0" smtClean="0">
                <a:solidFill>
                  <a:srgbClr val="00B0F0"/>
                </a:solidFill>
                <a:latin typeface="UD デジタル 教科書体 N-B" panose="02020700000000000000" pitchFamily="17" charset="-128"/>
                <a:ea typeface="UD デジタル 教科書体 N-B" panose="02020700000000000000" pitchFamily="17" charset="-128"/>
              </a:rPr>
              <a:t>!</a:t>
            </a:r>
            <a:endParaRPr kumimoji="1" lang="ja-JP" altLang="en-US" sz="5400" dirty="0">
              <a:solidFill>
                <a:srgbClr val="00B0F0"/>
              </a:solidFill>
              <a:latin typeface="UD デジタル 教科書体 N-B" panose="02020700000000000000" pitchFamily="17" charset="-128"/>
              <a:ea typeface="UD デジタル 教科書体 N-B" panose="02020700000000000000" pitchFamily="17"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577" y="4160453"/>
            <a:ext cx="3135086" cy="2351314"/>
          </a:xfrm>
          <a:prstGeom prst="rect">
            <a:avLst/>
          </a:prstGeom>
          <a:ln>
            <a:noFill/>
          </a:ln>
          <a:effectLst>
            <a:softEdge rad="11250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9227" y="1460909"/>
            <a:ext cx="3143496" cy="2357622"/>
          </a:xfrm>
          <a:prstGeom prst="rect">
            <a:avLst/>
          </a:prstGeom>
          <a:ln>
            <a:noFill/>
          </a:ln>
          <a:effectLst>
            <a:softEdge rad="112500"/>
          </a:effec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257" y="1450523"/>
            <a:ext cx="3198891" cy="2399168"/>
          </a:xfrm>
          <a:prstGeom prst="rect">
            <a:avLst/>
          </a:prstGeom>
          <a:ln>
            <a:noFill/>
          </a:ln>
          <a:effectLst>
            <a:softEdge rad="112500"/>
          </a:effectLst>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4028" y="4125640"/>
            <a:ext cx="3376052" cy="2532039"/>
          </a:xfrm>
          <a:prstGeom prst="rect">
            <a:avLst/>
          </a:prstGeom>
          <a:ln>
            <a:noFill/>
          </a:ln>
          <a:effectLst>
            <a:softEdge rad="112500"/>
          </a:effectLst>
        </p:spPr>
      </p:pic>
      <p:sp>
        <p:nvSpPr>
          <p:cNvPr id="9" name="角丸四角形 8"/>
          <p:cNvSpPr/>
          <p:nvPr/>
        </p:nvSpPr>
        <p:spPr>
          <a:xfrm>
            <a:off x="261257" y="4389119"/>
            <a:ext cx="2616319" cy="2122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UD デジタル 教科書体 N-B" panose="02020700000000000000" pitchFamily="17" charset="-128"/>
                <a:ea typeface="UD デジタル 教科書体 N-B" panose="02020700000000000000" pitchFamily="17" charset="-128"/>
              </a:rPr>
              <a:t>付箋を使って多くの考えを出し合っています！</a:t>
            </a:r>
            <a:endParaRPr kumimoji="1" lang="ja-JP" altLang="en-US" sz="2000" dirty="0">
              <a:latin typeface="UD デジタル 教科書体 N-B" panose="02020700000000000000" pitchFamily="17" charset="-128"/>
              <a:ea typeface="UD デジタル 教科書体 N-B" panose="02020700000000000000" pitchFamily="17" charset="-128"/>
            </a:endParaRPr>
          </a:p>
        </p:txBody>
      </p:sp>
      <p:sp>
        <p:nvSpPr>
          <p:cNvPr id="10" name="角丸四角形 9"/>
          <p:cNvSpPr/>
          <p:nvPr/>
        </p:nvSpPr>
        <p:spPr>
          <a:xfrm>
            <a:off x="3607588" y="1552123"/>
            <a:ext cx="2246812" cy="226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UD デジタル 教科書体 N-B" panose="02020700000000000000" pitchFamily="17" charset="-128"/>
                <a:ea typeface="UD デジタル 教科書体 N-B" panose="02020700000000000000" pitchFamily="17" charset="-128"/>
              </a:rPr>
              <a:t>グループで話し合い。先生方の話し合いは熱量がすごいです！</a:t>
            </a:r>
            <a:endParaRPr kumimoji="1" lang="ja-JP" altLang="en-US" sz="2000" dirty="0">
              <a:latin typeface="UD デジタル 教科書体 N-B" panose="02020700000000000000" pitchFamily="17" charset="-128"/>
              <a:ea typeface="UD デジタル 教科書体 N-B" panose="02020700000000000000" pitchFamily="17" charset="-128"/>
            </a:endParaRPr>
          </a:p>
        </p:txBody>
      </p:sp>
      <p:sp>
        <p:nvSpPr>
          <p:cNvPr id="11" name="角丸四角形 10"/>
          <p:cNvSpPr/>
          <p:nvPr/>
        </p:nvSpPr>
        <p:spPr>
          <a:xfrm>
            <a:off x="9669359" y="1593669"/>
            <a:ext cx="2400721" cy="2037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UD デジタル 教科書体 N-B" panose="02020700000000000000" pitchFamily="17" charset="-128"/>
                <a:ea typeface="UD デジタル 教科書体 N-B" panose="02020700000000000000" pitchFamily="17" charset="-128"/>
              </a:rPr>
              <a:t>他の班との意見交流場面。質問を出しながら考えを深め合っています。</a:t>
            </a:r>
            <a:endParaRPr kumimoji="1" lang="ja-JP" altLang="en-US" sz="2000" dirty="0">
              <a:latin typeface="UD デジタル 教科書体 N-B" panose="02020700000000000000" pitchFamily="17" charset="-128"/>
              <a:ea typeface="UD デジタル 教科書体 N-B" panose="02020700000000000000" pitchFamily="17" charset="-128"/>
            </a:endParaRPr>
          </a:p>
        </p:txBody>
      </p:sp>
      <p:sp>
        <p:nvSpPr>
          <p:cNvPr id="12" name="角丸四角形 11"/>
          <p:cNvSpPr/>
          <p:nvPr/>
        </p:nvSpPr>
        <p:spPr>
          <a:xfrm>
            <a:off x="6096000" y="4271554"/>
            <a:ext cx="2504801" cy="2240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latin typeface="UD デジタル 教科書体 N-B" panose="02020700000000000000" pitchFamily="17" charset="-128"/>
                <a:ea typeface="UD デジタル 教科書体 N-B" panose="02020700000000000000" pitchFamily="17" charset="-128"/>
              </a:rPr>
              <a:t>全体の様子です。写真からも全員が話し合いに向き合っている様子が分かりますよね！</a:t>
            </a:r>
            <a:endParaRPr kumimoji="1" lang="ja-JP" altLang="en-US" sz="2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883255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9409"/>
            <a:ext cx="10515600" cy="1325563"/>
          </a:xfrm>
        </p:spPr>
        <p:txBody>
          <a:bodyPr/>
          <a:lstStyle/>
          <a:p>
            <a:r>
              <a:rPr kumimoji="1" lang="ja-JP" altLang="en-US" dirty="0" smtClean="0">
                <a:latin typeface="UD デジタル 教科書体 N-B" panose="02020700000000000000" pitchFamily="17" charset="-128"/>
                <a:ea typeface="UD デジタル 教科書体 N-B" panose="02020700000000000000" pitchFamily="17" charset="-128"/>
              </a:rPr>
              <a:t>リフレーミング</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コンテンツ プレースホルダー 2"/>
          <p:cNvSpPr>
            <a:spLocks noGrp="1"/>
          </p:cNvSpPr>
          <p:nvPr>
            <p:ph idx="1"/>
          </p:nvPr>
        </p:nvSpPr>
        <p:spPr>
          <a:xfrm>
            <a:off x="838200" y="1694881"/>
            <a:ext cx="10515600" cy="1100455"/>
          </a:xfrm>
        </p:spPr>
        <p:txBody>
          <a:bodyPr>
            <a:normAutofit/>
          </a:bodyPr>
          <a:lstStyle/>
          <a:p>
            <a:r>
              <a:rPr kumimoji="1" lang="ja-JP" altLang="en-US" sz="3200" dirty="0" smtClean="0">
                <a:latin typeface="UD デジタル 教科書体 N-B" panose="02020700000000000000" pitchFamily="17" charset="-128"/>
                <a:ea typeface="UD デジタル 教科書体 N-B" panose="02020700000000000000" pitchFamily="17" charset="-128"/>
              </a:rPr>
              <a:t>考え方の枠組みを変えること。</a:t>
            </a:r>
            <a:endParaRPr kumimoji="1" lang="en-US" altLang="ja-JP" sz="3200" dirty="0" smtClean="0">
              <a:latin typeface="UD デジタル 教科書体 N-B" panose="02020700000000000000" pitchFamily="17" charset="-128"/>
              <a:ea typeface="UD デジタル 教科書体 N-B" panose="02020700000000000000" pitchFamily="17" charset="-128"/>
            </a:endParaRPr>
          </a:p>
          <a:p>
            <a:r>
              <a:rPr kumimoji="1" lang="ja-JP" altLang="en-US" sz="3200" dirty="0" smtClean="0">
                <a:latin typeface="UD デジタル 教科書体 N-B" panose="02020700000000000000" pitchFamily="17" charset="-128"/>
                <a:ea typeface="UD デジタル 教科書体 N-B" panose="02020700000000000000" pitchFamily="17" charset="-128"/>
              </a:rPr>
              <a:t>ネガティブな考えからポジティブな考え方へ。</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528630917"/>
              </p:ext>
            </p:extLst>
          </p:nvPr>
        </p:nvGraphicFramePr>
        <p:xfrm>
          <a:off x="939800" y="2955245"/>
          <a:ext cx="9720000" cy="3707998"/>
        </p:xfrm>
        <a:graphic>
          <a:graphicData uri="http://schemas.openxmlformats.org/drawingml/2006/table">
            <a:tbl>
              <a:tblPr firstRow="1" bandRow="1">
                <a:tableStyleId>{5C22544A-7EE6-4342-B048-85BDC9FD1C3A}</a:tableStyleId>
              </a:tblPr>
              <a:tblGrid>
                <a:gridCol w="4860000">
                  <a:extLst>
                    <a:ext uri="{9D8B030D-6E8A-4147-A177-3AD203B41FA5}">
                      <a16:colId xmlns:a16="http://schemas.microsoft.com/office/drawing/2014/main" val="74348904"/>
                    </a:ext>
                  </a:extLst>
                </a:gridCol>
                <a:gridCol w="4860000">
                  <a:extLst>
                    <a:ext uri="{9D8B030D-6E8A-4147-A177-3AD203B41FA5}">
                      <a16:colId xmlns:a16="http://schemas.microsoft.com/office/drawing/2014/main" val="613055221"/>
                    </a:ext>
                  </a:extLst>
                </a:gridCol>
              </a:tblGrid>
              <a:tr h="733446">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ネガティブな考え方</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ポジティブな考え方（例）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extLst>
                  <a:ext uri="{0D108BD9-81ED-4DB2-BD59-A6C34878D82A}">
                    <a16:rowId xmlns:a16="http://schemas.microsoft.com/office/drawing/2014/main" val="126202446"/>
                  </a:ext>
                </a:extLst>
              </a:tr>
              <a:tr h="743638">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行動が遅い</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よく考えて慎重に行動している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extLst>
                  <a:ext uri="{0D108BD9-81ED-4DB2-BD59-A6C34878D82A}">
                    <a16:rowId xmlns:a16="http://schemas.microsoft.com/office/drawing/2014/main" val="4081120148"/>
                  </a:ext>
                </a:extLst>
              </a:tr>
              <a:tr h="743638">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うるさい</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元気・みんなを明るくする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extLst>
                  <a:ext uri="{0D108BD9-81ED-4DB2-BD59-A6C34878D82A}">
                    <a16:rowId xmlns:a16="http://schemas.microsoft.com/office/drawing/2014/main" val="3269315336"/>
                  </a:ext>
                </a:extLst>
              </a:tr>
              <a:tr h="743638">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人に合わせる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協調性がある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extLst>
                  <a:ext uri="{0D108BD9-81ED-4DB2-BD59-A6C34878D82A}">
                    <a16:rowId xmlns:a16="http://schemas.microsoft.com/office/drawing/2014/main" val="4151790841"/>
                  </a:ext>
                </a:extLst>
              </a:tr>
              <a:tr h="743638">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調子に乗る</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tc>
                  <a:txBody>
                    <a:bodyPr/>
                    <a:lstStyle/>
                    <a:p>
                      <a:pPr algn="ctr"/>
                      <a:r>
                        <a:rPr kumimoji="1" lang="ja-JP" altLang="en-US" sz="2400" dirty="0" smtClean="0">
                          <a:latin typeface="UD デジタル 教科書体 N-B" panose="02020700000000000000" pitchFamily="17" charset="-128"/>
                          <a:ea typeface="UD デジタル 教科書体 N-B" panose="02020700000000000000" pitchFamily="17" charset="-128"/>
                        </a:rPr>
                        <a:t>ノリが良い</a:t>
                      </a:r>
                      <a:endParaRPr kumimoji="1" lang="ja-JP" altLang="en-US" sz="2400" dirty="0">
                        <a:latin typeface="UD デジタル 教科書体 N-B" panose="02020700000000000000" pitchFamily="17" charset="-128"/>
                        <a:ea typeface="UD デジタル 教科書体 N-B" panose="02020700000000000000" pitchFamily="17" charset="-128"/>
                      </a:endParaRPr>
                    </a:p>
                  </a:txBody>
                  <a:tcPr anchor="ctr"/>
                </a:tc>
                <a:extLst>
                  <a:ext uri="{0D108BD9-81ED-4DB2-BD59-A6C34878D82A}">
                    <a16:rowId xmlns:a16="http://schemas.microsoft.com/office/drawing/2014/main" val="3765840757"/>
                  </a:ext>
                </a:extLst>
              </a:tr>
            </a:tbl>
          </a:graphicData>
        </a:graphic>
      </p:graphicFrame>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871" y="129185"/>
            <a:ext cx="4581584" cy="2076985"/>
          </a:xfrm>
          <a:prstGeom prst="rect">
            <a:avLst/>
          </a:prstGeom>
        </p:spPr>
      </p:pic>
    </p:spTree>
    <p:extLst>
      <p:ext uri="{BB962C8B-B14F-4D97-AF65-F5344CB8AC3E}">
        <p14:creationId xmlns:p14="http://schemas.microsoft.com/office/powerpoint/2010/main" val="220987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88686" y="493486"/>
            <a:ext cx="11785600" cy="5683477"/>
          </a:xfrm>
        </p:spPr>
        <p:txBody>
          <a:bodyPr/>
          <a:lstStyle/>
          <a:p>
            <a:pPr marL="0" indent="0">
              <a:buNone/>
            </a:pPr>
            <a:r>
              <a:rPr kumimoji="1" lang="ja-JP" altLang="en-US" dirty="0" smtClean="0">
                <a:latin typeface="UD デジタル 教科書体 N-B" panose="02020700000000000000" pitchFamily="17" charset="-128"/>
                <a:ea typeface="UD デジタル 教科書体 N-B" panose="02020700000000000000" pitchFamily="17" charset="-128"/>
              </a:rPr>
              <a:t>今年度のテーマ</a:t>
            </a:r>
            <a:endParaRPr kumimoji="1" lang="en-US" altLang="ja-JP" dirty="0" smtClean="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lgn="ctr">
              <a:buNone/>
            </a:pPr>
            <a:r>
              <a:rPr kumimoji="1" lang="ja-JP" altLang="en-US" sz="4400" dirty="0" smtClean="0">
                <a:latin typeface="UD デジタル 教科書体 N-B" panose="02020700000000000000" pitchFamily="17" charset="-128"/>
                <a:ea typeface="UD デジタル 教科書体 N-B" panose="02020700000000000000" pitchFamily="17" charset="-128"/>
              </a:rPr>
              <a:t>自ら学び　心豊かな　たくましい生徒の育成</a:t>
            </a:r>
            <a:endParaRPr kumimoji="1" lang="en-US" altLang="ja-JP" sz="3200" dirty="0" smtClean="0">
              <a:latin typeface="UD デジタル 教科書体 N-B" panose="02020700000000000000" pitchFamily="17" charset="-128"/>
              <a:ea typeface="UD デジタル 教科書体 N-B" panose="02020700000000000000" pitchFamily="17" charset="-128"/>
            </a:endParaRPr>
          </a:p>
          <a:p>
            <a:pPr marL="0" indent="0" algn="ctr">
              <a:buNone/>
            </a:pPr>
            <a:endParaRPr kumimoji="1" lang="en-US" altLang="ja-JP" sz="3200" dirty="0" smtClean="0">
              <a:latin typeface="UD デジタル 教科書体 N-B" panose="02020700000000000000" pitchFamily="17" charset="-128"/>
              <a:ea typeface="UD デジタル 教科書体 N-B" panose="02020700000000000000" pitchFamily="17" charset="-128"/>
            </a:endParaRPr>
          </a:p>
          <a:p>
            <a:pPr marL="0" indent="0" algn="ctr">
              <a:buNone/>
            </a:pPr>
            <a:r>
              <a:rPr kumimoji="1" lang="ja-JP" altLang="en-US" sz="3600" dirty="0" smtClean="0">
                <a:latin typeface="UD デジタル 教科書体 N-B" panose="02020700000000000000" pitchFamily="17" charset="-128"/>
                <a:ea typeface="UD デジタル 教科書体 N-B" panose="02020700000000000000" pitchFamily="17" charset="-128"/>
              </a:rPr>
              <a:t>～</a:t>
            </a:r>
            <a:r>
              <a:rPr kumimoji="1" lang="en-US" altLang="ja-JP" sz="3600" dirty="0" smtClean="0">
                <a:latin typeface="UD デジタル 教科書体 N-B" panose="02020700000000000000" pitchFamily="17" charset="-128"/>
                <a:ea typeface="UD デジタル 教科書体 N-B" panose="02020700000000000000" pitchFamily="17" charset="-128"/>
              </a:rPr>
              <a:t>MLA</a:t>
            </a:r>
            <a:r>
              <a:rPr kumimoji="1" lang="ja-JP" altLang="en-US" sz="3600" dirty="0" smtClean="0">
                <a:latin typeface="UD デジタル 教科書体 N-B" panose="02020700000000000000" pitchFamily="17" charset="-128"/>
                <a:ea typeface="UD デジタル 教科書体 N-B" panose="02020700000000000000" pitchFamily="17" charset="-128"/>
              </a:rPr>
              <a:t>による誰もが行きたくなる学校づくり～</a:t>
            </a:r>
            <a:endParaRPr kumimoji="1" lang="en-US" altLang="ja-JP" sz="3600" dirty="0" smtClean="0">
              <a:latin typeface="UD デジタル 教科書体 N-B" panose="02020700000000000000" pitchFamily="17" charset="-128"/>
              <a:ea typeface="UD デジタル 教科書体 N-B" panose="02020700000000000000" pitchFamily="17" charset="-128"/>
            </a:endParaRPr>
          </a:p>
          <a:p>
            <a:pPr marL="0" indent="0" algn="ctr">
              <a:buNone/>
            </a:pP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endParaRPr kumimoji="1" lang="en-US" altLang="ja-JP" dirty="0" smtClean="0">
              <a:latin typeface="UD デジタル 教科書体 N-B" panose="02020700000000000000" pitchFamily="17" charset="-128"/>
              <a:ea typeface="UD デジタル 教科書体 N-B" panose="02020700000000000000" pitchFamily="17" charset="-128"/>
            </a:endParaRPr>
          </a:p>
          <a:p>
            <a:pPr marL="0" indent="0" algn="r">
              <a:buNone/>
            </a:pPr>
            <a:r>
              <a:rPr kumimoji="1" lang="ja-JP" altLang="en-US" dirty="0" smtClean="0">
                <a:latin typeface="UD デジタル 教科書体 N-B" panose="02020700000000000000" pitchFamily="17" charset="-128"/>
                <a:ea typeface="UD デジタル 教科書体 N-B" panose="02020700000000000000" pitchFamily="17" charset="-128"/>
              </a:rPr>
              <a:t>こんなテーマで私たちも学び合っています。</a:t>
            </a:r>
            <a:endParaRPr kumimoji="1" lang="en-US" altLang="ja-JP" dirty="0" smtClean="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97684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343" y="333829"/>
            <a:ext cx="11509828" cy="5843134"/>
          </a:xfrm>
        </p:spPr>
        <p:txBody>
          <a:bodyPr>
            <a:normAutofit/>
          </a:bodyPr>
          <a:lstStyle/>
          <a:p>
            <a:pPr marL="0" indent="0">
              <a:buNone/>
            </a:pPr>
            <a:r>
              <a:rPr kumimoji="1" lang="en-US" altLang="ja-JP" sz="3600" dirty="0" smtClean="0">
                <a:latin typeface="UD デジタル 教科書体 N-B" panose="02020700000000000000" pitchFamily="17" charset="-128"/>
                <a:ea typeface="UD デジタル 教科書体 N-B" panose="02020700000000000000" pitchFamily="17" charset="-128"/>
              </a:rPr>
              <a:t>MLA</a:t>
            </a:r>
            <a:r>
              <a:rPr kumimoji="1" lang="ja-JP" altLang="en-US" sz="3600" dirty="0" smtClean="0">
                <a:latin typeface="UD デジタル 教科書体 N-B" panose="02020700000000000000" pitchFamily="17" charset="-128"/>
                <a:ea typeface="UD デジタル 教科書体 N-B" panose="02020700000000000000" pitchFamily="17" charset="-128"/>
              </a:rPr>
              <a:t>（マルチレベルアプローチ）では</a:t>
            </a:r>
            <a:endParaRPr kumimoji="1" lang="en-US" altLang="ja-JP" sz="3600" dirty="0" smtClean="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600" dirty="0" smtClean="0">
                <a:latin typeface="UD デジタル 教科書体 N-B" panose="02020700000000000000" pitchFamily="17" charset="-128"/>
                <a:ea typeface="UD デジタル 教科書体 N-B" panose="02020700000000000000" pitchFamily="17" charset="-128"/>
              </a:rPr>
              <a:t>４つの基本プログラムがあります。</a:t>
            </a:r>
            <a:endParaRPr kumimoji="1" lang="en-US" altLang="ja-JP" sz="3600" dirty="0" smtClean="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36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①</a:t>
            </a:r>
            <a:r>
              <a:rPr kumimoji="1" lang="en-US" altLang="ja-JP" sz="4000" dirty="0" smtClean="0">
                <a:latin typeface="UD デジタル 教科書体 N-B" panose="02020700000000000000" pitchFamily="17" charset="-128"/>
                <a:ea typeface="UD デジタル 教科書体 N-B" panose="02020700000000000000" pitchFamily="17" charset="-128"/>
              </a:rPr>
              <a:t>SEL</a:t>
            </a: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相手の感情を理解したり、自分の感情をコントロールしたり、感情を表現する社会的スキルと感情スキルの育成を目指していくもの。</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47920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3829" y="464456"/>
            <a:ext cx="11495314" cy="6125029"/>
          </a:xfrm>
        </p:spPr>
        <p:txBody>
          <a:bodyPr>
            <a:normAutofit/>
          </a:bodyPr>
          <a:lstStyle/>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②協同学習</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共通の問題解決を目指してお互いの考えを積極的に出し合うことで学習内容の理解や新たな創造や発見を行う、話し合いや助け合いを中心とした授業づくり。</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4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③ピア・サポート</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仲間同士で相互に支え合い、課題解決をする。“仲間力”の育成。</a:t>
            </a: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332693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7371" y="449943"/>
            <a:ext cx="11408229" cy="5727020"/>
          </a:xfrm>
        </p:spPr>
        <p:txBody>
          <a:bodyPr>
            <a:normAutofit/>
          </a:bodyPr>
          <a:lstStyle/>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④</a:t>
            </a:r>
            <a:r>
              <a:rPr kumimoji="1" lang="en-US" altLang="ja-JP" sz="4000" dirty="0" smtClean="0">
                <a:latin typeface="UD デジタル 教科書体 N-B" panose="02020700000000000000" pitchFamily="17" charset="-128"/>
                <a:ea typeface="UD デジタル 教科書体 N-B" panose="02020700000000000000" pitchFamily="17" charset="-128"/>
              </a:rPr>
              <a:t>PBIS</a:t>
            </a:r>
            <a:r>
              <a:rPr kumimoji="1" lang="ja-JP" altLang="en-US" sz="4000" dirty="0" smtClean="0">
                <a:latin typeface="UD デジタル 教科書体 N-B" panose="02020700000000000000" pitchFamily="17" charset="-128"/>
                <a:ea typeface="UD デジタル 教科書体 N-B" panose="02020700000000000000" pitchFamily="17" charset="-128"/>
              </a:rPr>
              <a:t>（ポジティブな行動支援）</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dirty="0" smtClean="0">
                <a:latin typeface="UD デジタル 教科書体 N-B" panose="02020700000000000000" pitchFamily="17" charset="-128"/>
                <a:ea typeface="UD デジタル 教科書体 N-B" panose="02020700000000000000" pitchFamily="17" charset="-128"/>
              </a:rPr>
              <a:t>望ましい行動（良い行動）を学習することで、相対的に望ましくない行動（困った行動）が少なくなるという考え方。</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40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4000" smtClean="0">
                <a:latin typeface="UD デジタル 教科書体 N-B" panose="02020700000000000000" pitchFamily="17" charset="-128"/>
                <a:ea typeface="UD デジタル 教科書体 N-B" panose="02020700000000000000" pitchFamily="17" charset="-128"/>
              </a:rPr>
              <a:t>という４つの基本プログラムを学んでいます。</a:t>
            </a:r>
            <a:endParaRPr kumimoji="1" lang="en-US" altLang="ja-JP" sz="4000" dirty="0" smtClean="0">
              <a:latin typeface="UD デジタル 教科書体 N-B" panose="02020700000000000000" pitchFamily="17" charset="-128"/>
              <a:ea typeface="UD デジタル 教科書体 N-B" panose="02020700000000000000" pitchFamily="17" charset="-128"/>
            </a:endParaRPr>
          </a:p>
          <a:p>
            <a:pPr marL="0" indent="0">
              <a:buNone/>
            </a:pPr>
            <a:endParaRPr kumimoji="1" lang="ja-JP" altLang="en-US" sz="4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901693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353</Words>
  <Application>Microsoft Office PowerPoint</Application>
  <PresentationFormat>ワイド画面</PresentationFormat>
  <Paragraphs>44</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UD デジタル 教科書体 N-B</vt:lpstr>
      <vt:lpstr>游ゴシック</vt:lpstr>
      <vt:lpstr>游ゴシック Light</vt:lpstr>
      <vt:lpstr>Arial</vt:lpstr>
      <vt:lpstr>Office テーマ</vt:lpstr>
      <vt:lpstr>校内研って何をやっているの？</vt:lpstr>
      <vt:lpstr>先生たちも学んでいます!</vt:lpstr>
      <vt:lpstr>リフレーミング</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佐野　隆一</dc:creator>
  <cp:lastModifiedBy>佐野　隆一</cp:lastModifiedBy>
  <cp:revision>12</cp:revision>
  <cp:lastPrinted>2022-05-17T04:45:30Z</cp:lastPrinted>
  <dcterms:created xsi:type="dcterms:W3CDTF">2022-05-16T09:41:10Z</dcterms:created>
  <dcterms:modified xsi:type="dcterms:W3CDTF">2022-06-09T07:53:18Z</dcterms:modified>
</cp:coreProperties>
</file>